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90" r:id="rId2"/>
    <p:sldId id="702" r:id="rId3"/>
    <p:sldId id="525" r:id="rId4"/>
    <p:sldId id="679" r:id="rId5"/>
    <p:sldId id="585" r:id="rId6"/>
    <p:sldId id="584" r:id="rId7"/>
    <p:sldId id="471" r:id="rId8"/>
    <p:sldId id="553" r:id="rId9"/>
    <p:sldId id="551" r:id="rId10"/>
    <p:sldId id="526" r:id="rId11"/>
    <p:sldId id="552" r:id="rId12"/>
    <p:sldId id="532" r:id="rId13"/>
    <p:sldId id="529" r:id="rId14"/>
    <p:sldId id="554" r:id="rId15"/>
    <p:sldId id="533" r:id="rId16"/>
    <p:sldId id="678" r:id="rId17"/>
    <p:sldId id="534" r:id="rId18"/>
    <p:sldId id="527" r:id="rId19"/>
    <p:sldId id="665" r:id="rId20"/>
    <p:sldId id="528" r:id="rId21"/>
    <p:sldId id="536" r:id="rId22"/>
    <p:sldId id="537" r:id="rId23"/>
    <p:sldId id="642" r:id="rId24"/>
    <p:sldId id="609" r:id="rId25"/>
    <p:sldId id="625" r:id="rId26"/>
    <p:sldId id="624" r:id="rId27"/>
    <p:sldId id="626" r:id="rId28"/>
    <p:sldId id="623" r:id="rId29"/>
    <p:sldId id="564" r:id="rId30"/>
    <p:sldId id="539" r:id="rId31"/>
    <p:sldId id="538" r:id="rId32"/>
    <p:sldId id="627" r:id="rId33"/>
    <p:sldId id="540" r:id="rId34"/>
    <p:sldId id="541" r:id="rId35"/>
    <p:sldId id="535" r:id="rId36"/>
    <p:sldId id="640" r:id="rId37"/>
    <p:sldId id="562" r:id="rId38"/>
    <p:sldId id="565" r:id="rId39"/>
    <p:sldId id="531" r:id="rId40"/>
    <p:sldId id="682" r:id="rId41"/>
    <p:sldId id="586" r:id="rId42"/>
    <p:sldId id="567" r:id="rId43"/>
    <p:sldId id="683" r:id="rId44"/>
    <p:sldId id="648" r:id="rId45"/>
    <p:sldId id="636" r:id="rId46"/>
    <p:sldId id="649" r:id="rId47"/>
    <p:sldId id="635" r:id="rId48"/>
    <p:sldId id="637" r:id="rId49"/>
    <p:sldId id="650" r:id="rId50"/>
    <p:sldId id="634" r:id="rId51"/>
    <p:sldId id="669" r:id="rId52"/>
    <p:sldId id="568" r:id="rId53"/>
    <p:sldId id="571" r:id="rId54"/>
    <p:sldId id="659" r:id="rId55"/>
    <p:sldId id="570" r:id="rId56"/>
    <p:sldId id="670" r:id="rId57"/>
    <p:sldId id="671" r:id="rId58"/>
    <p:sldId id="651" r:id="rId59"/>
    <p:sldId id="576" r:id="rId60"/>
    <p:sldId id="575" r:id="rId61"/>
    <p:sldId id="701" r:id="rId62"/>
    <p:sldId id="672" r:id="rId63"/>
    <p:sldId id="574" r:id="rId64"/>
    <p:sldId id="673" r:id="rId65"/>
    <p:sldId id="674" r:id="rId66"/>
    <p:sldId id="661" r:id="rId67"/>
    <p:sldId id="577" r:id="rId68"/>
    <p:sldId id="639" r:id="rId69"/>
    <p:sldId id="638" r:id="rId70"/>
    <p:sldId id="676" r:id="rId71"/>
    <p:sldId id="356" r:id="rId72"/>
  </p:sldIdLst>
  <p:sldSz cx="9144000" cy="6858000" type="screen4x3"/>
  <p:notesSz cx="7315200" cy="9601200"/>
  <p:custDataLst>
    <p:tags r:id="rId7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3592955B-5A22-4A92-892A-042B197D66BC}">
          <p14:sldIdLst>
            <p14:sldId id="290"/>
            <p14:sldId id="702"/>
            <p14:sldId id="525"/>
            <p14:sldId id="679"/>
            <p14:sldId id="585"/>
            <p14:sldId id="584"/>
            <p14:sldId id="471"/>
            <p14:sldId id="553"/>
            <p14:sldId id="551"/>
            <p14:sldId id="526"/>
            <p14:sldId id="552"/>
            <p14:sldId id="532"/>
            <p14:sldId id="529"/>
            <p14:sldId id="554"/>
            <p14:sldId id="533"/>
            <p14:sldId id="678"/>
            <p14:sldId id="534"/>
            <p14:sldId id="527"/>
            <p14:sldId id="665"/>
            <p14:sldId id="528"/>
            <p14:sldId id="536"/>
            <p14:sldId id="537"/>
            <p14:sldId id="642"/>
            <p14:sldId id="609"/>
            <p14:sldId id="625"/>
            <p14:sldId id="624"/>
            <p14:sldId id="626"/>
            <p14:sldId id="623"/>
            <p14:sldId id="564"/>
            <p14:sldId id="539"/>
            <p14:sldId id="538"/>
            <p14:sldId id="627"/>
            <p14:sldId id="540"/>
            <p14:sldId id="541"/>
            <p14:sldId id="535"/>
          </p14:sldIdLst>
        </p14:section>
        <p14:section name="Harnessing Data Correlation" id="{D0DCC6FC-98FA-A04B-BEB5-ACA206F9C2D0}">
          <p14:sldIdLst/>
        </p14:section>
        <p14:section name="Erasure-coded Key-value Stores with Side Information" id="{4B27C8F2-ABFB-174E-90B1-99AC0BCF6127}">
          <p14:sldIdLst>
            <p14:sldId id="640"/>
            <p14:sldId id="562"/>
            <p14:sldId id="565"/>
            <p14:sldId id="531"/>
            <p14:sldId id="682"/>
            <p14:sldId id="586"/>
            <p14:sldId id="567"/>
            <p14:sldId id="683"/>
            <p14:sldId id="648"/>
            <p14:sldId id="636"/>
            <p14:sldId id="649"/>
            <p14:sldId id="635"/>
            <p14:sldId id="637"/>
            <p14:sldId id="650"/>
            <p14:sldId id="634"/>
            <p14:sldId id="669"/>
            <p14:sldId id="568"/>
            <p14:sldId id="571"/>
            <p14:sldId id="659"/>
            <p14:sldId id="570"/>
            <p14:sldId id="670"/>
            <p14:sldId id="671"/>
            <p14:sldId id="651"/>
            <p14:sldId id="576"/>
            <p14:sldId id="575"/>
            <p14:sldId id="701"/>
            <p14:sldId id="672"/>
            <p14:sldId id="574"/>
            <p14:sldId id="673"/>
            <p14:sldId id="674"/>
            <p14:sldId id="661"/>
            <p14:sldId id="577"/>
            <p14:sldId id="639"/>
            <p14:sldId id="638"/>
          </p14:sldIdLst>
        </p14:section>
        <p14:section name="Discussion" id="{CB2061B8-BCDA-814A-9142-8205A22F9736}">
          <p14:sldIdLst>
            <p14:sldId id="67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8FF"/>
    <a:srgbClr val="024894"/>
    <a:srgbClr val="FF3300"/>
    <a:srgbClr val="0432FF"/>
    <a:srgbClr val="990000"/>
    <a:srgbClr val="00F9F7"/>
    <a:srgbClr val="0067D8"/>
    <a:srgbClr val="235B98"/>
    <a:srgbClr val="FF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93" autoAdjust="0"/>
    <p:restoredTop sz="82922" autoAdjust="0"/>
  </p:normalViewPr>
  <p:slideViewPr>
    <p:cSldViewPr snapToGrid="0">
      <p:cViewPr varScale="1">
        <p:scale>
          <a:sx n="98" d="100"/>
          <a:sy n="98" d="100"/>
        </p:scale>
        <p:origin x="1576" y="184"/>
      </p:cViewPr>
      <p:guideLst>
        <p:guide orient="horz" pos="1593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A32D41-3A6C-46A6-B349-FB09717C3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6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3D67-6E5D-4D40-B781-51264C668F03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299FB-D55F-41C3-A212-0C2AD31D2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9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7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2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3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5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05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4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15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54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5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3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48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12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21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98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1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8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17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3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3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0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8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3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A4FE-F83C-432D-B2B2-BFF0DEBBFE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163"/>
            <a:ext cx="1943100" cy="6065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163"/>
            <a:ext cx="5676900" cy="6065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210B-ADDF-4211-990F-2BC06D843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AC896-08BF-40E4-B39B-0FA53A502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49D0-F7CE-4CFA-B2C0-4F22BBA47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1FEB8-E8DF-401E-95FA-BC5646205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86E36-0DA5-47A6-B10B-A33D3119F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F8CD6-EE1E-4215-83E1-CCF0DBCA89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6FEC9-0029-4A91-86A8-D71C7B1AB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88AB3-A620-431E-87B5-E93792F78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3"/>
            <a:ext cx="7772400" cy="69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23696"/>
            <a:ext cx="7772400" cy="53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FEB4478-EE93-4F5E-B40C-BCE7D5437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343047"/>
            <a:ext cx="9144000" cy="524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EECS-duo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84" y="6390448"/>
            <a:ext cx="4236285" cy="429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235B9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2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12" Type="http://schemas.openxmlformats.org/officeDocument/2006/relationships/image" Target="../media/image3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90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7.tiff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40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30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92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6.png"/><Relationship Id="rId19" Type="http://schemas.openxmlformats.org/officeDocument/2006/relationships/image" Target="../media/image2.png"/><Relationship Id="rId4" Type="http://schemas.openxmlformats.org/officeDocument/2006/relationships/image" Target="../media/image471.png"/><Relationship Id="rId9" Type="http://schemas.openxmlformats.org/officeDocument/2006/relationships/image" Target="../media/image7.tiff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3" Type="http://schemas.openxmlformats.org/officeDocument/2006/relationships/image" Target="../media/image460.png"/><Relationship Id="rId21" Type="http://schemas.openxmlformats.org/officeDocument/2006/relationships/image" Target="../media/image54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24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openxmlformats.org/officeDocument/2006/relationships/image" Target="../media/image62.png"/><Relationship Id="rId23" Type="http://schemas.openxmlformats.org/officeDocument/2006/relationships/image" Target="../media/image56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71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6.png"/><Relationship Id="rId18" Type="http://schemas.openxmlformats.org/officeDocument/2006/relationships/image" Target="../media/image60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68.png"/><Relationship Id="rId7" Type="http://schemas.openxmlformats.org/officeDocument/2006/relationships/image" Target="../media/image50.png"/><Relationship Id="rId12" Type="http://schemas.openxmlformats.org/officeDocument/2006/relationships/image" Target="../media/image65.png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20" Type="http://schemas.openxmlformats.org/officeDocument/2006/relationships/image" Target="../media/image4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4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.png"/><Relationship Id="rId23" Type="http://schemas.openxmlformats.org/officeDocument/2006/relationships/image" Target="../media/image55.png"/><Relationship Id="rId28" Type="http://schemas.openxmlformats.org/officeDocument/2006/relationships/image" Target="../media/image69.png"/><Relationship Id="rId10" Type="http://schemas.openxmlformats.org/officeDocument/2006/relationships/image" Target="../media/image63.png"/><Relationship Id="rId19" Type="http://schemas.openxmlformats.org/officeDocument/2006/relationships/image" Target="../media/image61.png"/><Relationship Id="rId4" Type="http://schemas.openxmlformats.org/officeDocument/2006/relationships/image" Target="../media/image460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2.png"/><Relationship Id="rId23" Type="http://schemas.openxmlformats.org/officeDocument/2006/relationships/image" Target="../media/image55.png"/><Relationship Id="rId28" Type="http://schemas.openxmlformats.org/officeDocument/2006/relationships/image" Target="../media/image2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60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5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47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400.png"/><Relationship Id="rId5" Type="http://schemas.openxmlformats.org/officeDocument/2006/relationships/image" Target="../media/image70.png"/><Relationship Id="rId10" Type="http://schemas.openxmlformats.org/officeDocument/2006/relationships/image" Target="../media/image430.png"/><Relationship Id="rId4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0.png"/><Relationship Id="rId18" Type="http://schemas.openxmlformats.org/officeDocument/2006/relationships/image" Target="../media/image2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7" Type="http://schemas.openxmlformats.org/officeDocument/2006/relationships/image" Target="../media/image480.png"/><Relationship Id="rId2" Type="http://schemas.openxmlformats.org/officeDocument/2006/relationships/image" Target="../media/image380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470.png"/><Relationship Id="rId10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.tiff"/><Relationship Id="rId1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2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4" Type="http://schemas.openxmlformats.org/officeDocument/2006/relationships/image" Target="../media/image6.png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8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10" Type="http://schemas.openxmlformats.org/officeDocument/2006/relationships/image" Target="../media/image450.png"/><Relationship Id="rId4" Type="http://schemas.openxmlformats.org/officeDocument/2006/relationships/image" Target="../media/image6.png"/><Relationship Id="rId1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8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450.png"/><Relationship Id="rId5" Type="http://schemas.openxmlformats.org/officeDocument/2006/relationships/image" Target="../media/image73.png"/><Relationship Id="rId15" Type="http://schemas.openxmlformats.org/officeDocument/2006/relationships/image" Target="../media/image480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83.png"/><Relationship Id="rId7" Type="http://schemas.openxmlformats.org/officeDocument/2006/relationships/image" Target="../media/image1130.png"/><Relationship Id="rId12" Type="http://schemas.openxmlformats.org/officeDocument/2006/relationships/image" Target="../media/image1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0.png"/><Relationship Id="rId15" Type="http://schemas.openxmlformats.org/officeDocument/2006/relationships/image" Target="../media/image2.png"/><Relationship Id="rId14" Type="http://schemas.openxmlformats.org/officeDocument/2006/relationships/image" Target="../media/image11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2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2.png"/><Relationship Id="rId4" Type="http://schemas.openxmlformats.org/officeDocument/2006/relationships/image" Target="../media/image1090.png"/><Relationship Id="rId14" Type="http://schemas.openxmlformats.org/officeDocument/2006/relationships/image" Target="../media/image120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1233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2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182.png"/><Relationship Id="rId19" Type="http://schemas.openxmlformats.org/officeDocument/2006/relationships/image" Target="../media/image2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71.png"/><Relationship Id="rId7" Type="http://schemas.openxmlformats.org/officeDocument/2006/relationships/image" Target="../media/image125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2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0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3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tiff"/><Relationship Id="rId7" Type="http://schemas.openxmlformats.org/officeDocument/2006/relationships/image" Target="../media/image9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21" Type="http://schemas.openxmlformats.org/officeDocument/2006/relationships/image" Target="../media/image141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491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4.png"/><Relationship Id="rId15" Type="http://schemas.openxmlformats.org/officeDocument/2006/relationships/image" Target="../media/image1481.png"/><Relationship Id="rId23" Type="http://schemas.openxmlformats.org/officeDocument/2006/relationships/image" Target="../media/image143.png"/><Relationship Id="rId28" Type="http://schemas.openxmlformats.org/officeDocument/2006/relationships/image" Target="../media/image2.png"/><Relationship Id="rId19" Type="http://schemas.openxmlformats.org/officeDocument/2006/relationships/image" Target="../media/image139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3.png"/><Relationship Id="rId26" Type="http://schemas.openxmlformats.org/officeDocument/2006/relationships/image" Target="../media/image144.png"/><Relationship Id="rId21" Type="http://schemas.openxmlformats.org/officeDocument/2006/relationships/image" Target="../media/image139.png"/><Relationship Id="rId17" Type="http://schemas.openxmlformats.org/officeDocument/2006/relationships/image" Target="../media/image152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1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2.png"/><Relationship Id="rId32" Type="http://schemas.openxmlformats.org/officeDocument/2006/relationships/image" Target="../media/image2.png"/><Relationship Id="rId15" Type="http://schemas.openxmlformats.org/officeDocument/2006/relationships/image" Target="../media/image150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9" Type="http://schemas.openxmlformats.org/officeDocument/2006/relationships/image" Target="../media/image137.png"/><Relationship Id="rId31" Type="http://schemas.openxmlformats.org/officeDocument/2006/relationships/image" Target="../media/image154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5.png"/><Relationship Id="rId15" Type="http://schemas.openxmlformats.org/officeDocument/2006/relationships/image" Target="../media/image1521.png"/><Relationship Id="rId23" Type="http://schemas.openxmlformats.org/officeDocument/2006/relationships/image" Target="../media/image144.png"/><Relationship Id="rId28" Type="http://schemas.openxmlformats.org/officeDocument/2006/relationships/image" Target="../media/image2.png"/><Relationship Id="rId19" Type="http://schemas.openxmlformats.org/officeDocument/2006/relationships/image" Target="../media/image140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81.png"/><Relationship Id="rId4" Type="http://schemas.openxmlformats.org/officeDocument/2006/relationships/hyperlink" Target="https://www.cloudping.co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8301" y="1996375"/>
            <a:ext cx="7772400" cy="111750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24894"/>
                </a:solidFill>
              </a:rPr>
              <a:t>Erasure-Coded Key-Value Stores with Side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804" y="3528678"/>
            <a:ext cx="785812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24894"/>
                </a:solidFill>
                <a:latin typeface="+mn-lt"/>
              </a:rPr>
              <a:t>Ramy E. Ali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692F46-D36C-794A-8AFB-64328B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/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/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/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/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/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/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D508765-E57E-754D-91C9-EC4F7F76502C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B51A19B-25BF-2643-982C-80A44551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2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8BCC3BD-08D6-0D45-B286-48C30591B5A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B1CC9CFE-AA57-4843-8430-FC34CFC7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72D989C-4671-C441-AECC-D58458B77621}"/>
              </a:ext>
            </a:extLst>
          </p:cNvPr>
          <p:cNvCxnSpPr>
            <a:cxnSpLocks/>
          </p:cNvCxnSpPr>
          <p:nvPr/>
        </p:nvCxnSpPr>
        <p:spPr>
          <a:xfrm>
            <a:off x="3887440" y="4390429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3FF766-6FAF-BB42-9C2D-FF78099F3B83}"/>
              </a:ext>
            </a:extLst>
          </p:cNvPr>
          <p:cNvCxnSpPr>
            <a:cxnSpLocks/>
          </p:cNvCxnSpPr>
          <p:nvPr/>
        </p:nvCxnSpPr>
        <p:spPr>
          <a:xfrm flipH="1">
            <a:off x="4879180" y="4225564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0A9033-976D-EA49-89FD-17123A9E6534}"/>
              </a:ext>
            </a:extLst>
          </p:cNvPr>
          <p:cNvCxnSpPr>
            <a:cxnSpLocks/>
          </p:cNvCxnSpPr>
          <p:nvPr/>
        </p:nvCxnSpPr>
        <p:spPr>
          <a:xfrm>
            <a:off x="4892529" y="4239013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>
            <a:extLst>
              <a:ext uri="{FF2B5EF4-FFF2-40B4-BE49-F238E27FC236}">
                <a16:creationId xmlns:a16="http://schemas.microsoft.com/office/drawing/2014/main" id="{15A05C79-28B9-554A-AD1F-F5F64C3E1BBD}"/>
              </a:ext>
            </a:extLst>
          </p:cNvPr>
          <p:cNvSpPr/>
          <p:nvPr/>
        </p:nvSpPr>
        <p:spPr bwMode="auto">
          <a:xfrm>
            <a:off x="1088628" y="4062503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/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blipFill>
                <a:blip r:embed="rId9"/>
                <a:stretch>
                  <a:fillRect t="-35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24">
            <a:extLst>
              <a:ext uri="{FF2B5EF4-FFF2-40B4-BE49-F238E27FC236}">
                <a16:creationId xmlns:a16="http://schemas.microsoft.com/office/drawing/2014/main" id="{03CB8776-0F72-AB4F-BE25-913D7A5AB61C}"/>
              </a:ext>
            </a:extLst>
          </p:cNvPr>
          <p:cNvSpPr/>
          <p:nvPr/>
        </p:nvSpPr>
        <p:spPr bwMode="auto">
          <a:xfrm>
            <a:off x="6700825" y="3997564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/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blipFill>
                <a:blip r:embed="rId12"/>
                <a:stretch>
                  <a:fillRect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775D2CCA-D8F4-5548-B5F3-6CED923B89A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BFB649B1-F05B-EF49-A3B6-12DF2CD5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3. Consistency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client must retrieve the </a:t>
            </a:r>
            <a:r>
              <a:rPr lang="en-US" i="1" dirty="0">
                <a:solidFill>
                  <a:srgbClr val="FF0000"/>
                </a:solidFill>
              </a:rPr>
              <a:t>latest possible update.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F698D-9935-4048-8C84-503E58E10592}"/>
              </a:ext>
            </a:extLst>
          </p:cNvPr>
          <p:cNvSpPr/>
          <p:nvPr/>
        </p:nvSpPr>
        <p:spPr bwMode="auto">
          <a:xfrm>
            <a:off x="3778374" y="5075426"/>
            <a:ext cx="3805447" cy="11685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26E-09C5-AB49-98EB-176790548EE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66681" y="5714128"/>
            <a:ext cx="552902" cy="1458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CCA41A-753B-DE4E-948F-4AEE4232C151}"/>
              </a:ext>
            </a:extLst>
          </p:cNvPr>
          <p:cNvCxnSpPr>
            <a:cxnSpLocks/>
          </p:cNvCxnSpPr>
          <p:nvPr/>
        </p:nvCxnSpPr>
        <p:spPr bwMode="auto">
          <a:xfrm>
            <a:off x="4928347" y="4803757"/>
            <a:ext cx="453614" cy="2446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1E4BA7-3352-5F41-B26F-020E0F7DF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" t="61326" r="84580" b="7580"/>
          <a:stretch/>
        </p:blipFill>
        <p:spPr>
          <a:xfrm>
            <a:off x="2607435" y="5657937"/>
            <a:ext cx="544579" cy="5569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E6A6A8-E4D1-8342-AD2A-A30C394B2C62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3356" y="4703723"/>
            <a:ext cx="352562" cy="3491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/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Read client: </a:t>
                </a:r>
                <a:r>
                  <a:rPr lang="en-US" i="1" dirty="0">
                    <a:solidFill>
                      <a:srgbClr val="FF0000"/>
                    </a:solidFill>
                  </a:rPr>
                  <a:t>reads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blipFill>
                <a:blip r:embed="rId3"/>
                <a:stretch>
                  <a:fillRect l="-1208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9EFC014-C7B8-6E41-87A2-99410BFF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08" y="5290088"/>
            <a:ext cx="322415" cy="496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/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891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/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94C8286-50F7-EF4F-87B3-3D8DBD83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69" y="5290088"/>
            <a:ext cx="322415" cy="496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8CE434-2A24-0A47-B40C-79139053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71" y="5337623"/>
            <a:ext cx="322415" cy="49698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22A7DE-7171-3643-9687-21C0C4F24F8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/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/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/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8916CBC9-49D1-3841-A789-2A05449C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0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963CF1-FCF0-EA4F-876F-3BE5E427B9AD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E0E719-F391-E447-9957-E75CA6D50744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28D4D-689F-7C4E-B611-2EC3E5933A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F7AFCB-1DAE-EA45-86F3-77BFF64AB971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3E1F59-94E7-CA42-AC50-5E427F8C7CF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A73AFF-2D28-A148-A907-A73C6478ACBC}"/>
              </a:ext>
            </a:extLst>
          </p:cNvPr>
          <p:cNvCxnSpPr>
            <a:cxnSpLocks/>
          </p:cNvCxnSpPr>
          <p:nvPr/>
        </p:nvCxnSpPr>
        <p:spPr bwMode="auto">
          <a:xfrm flipH="1">
            <a:off x="2688581" y="2901642"/>
            <a:ext cx="3709792" cy="1178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DA59B9-CBE5-A54D-A9AC-7AB3049ABD7F}"/>
              </a:ext>
            </a:extLst>
          </p:cNvPr>
          <p:cNvSpPr txBox="1"/>
          <p:nvPr/>
        </p:nvSpPr>
        <p:spPr>
          <a:xfrm>
            <a:off x="3846436" y="2837395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  <a:latin typeface="+mn-lt"/>
              </a:rPr>
              <a:t>Write request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1A3C1DB-BC82-CE49-9880-B7683C76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5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4ABE2B4-8F3F-9949-BE0A-2D11D8D76F7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7FD363-60E6-7743-8582-F534392B8CA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69BCF5-F832-044C-9538-2744592E49D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1EE747-1327-4B46-AB0F-1362C03BD49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B704D-CA3D-304C-98D4-18D8543A39CB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49F5A6-7B04-CF43-883A-708CDA827AAC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3AFF4B-30C4-7645-A8EE-0FC84A94C5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A696B-FF40-F948-A00D-D6990B836A3D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361126-A76D-EE46-9732-A13D0730AE1C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7028F7-7EA4-454D-AFAF-24D0107C0BA0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AA5B0B6-BF9C-4E4E-8878-8E2AEAB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2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313AA-2794-874A-9465-9282815C264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48109" y="4978342"/>
            <a:ext cx="4668326" cy="79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525D01-3108-2C4B-AF06-5373F7FBC43D}"/>
              </a:ext>
            </a:extLst>
          </p:cNvPr>
          <p:cNvSpPr txBox="1"/>
          <p:nvPr/>
        </p:nvSpPr>
        <p:spPr>
          <a:xfrm>
            <a:off x="5666674" y="5258053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Read Request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E47453B5-F014-C843-AB9A-498E6EA0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4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A68306C-31E3-674C-BA64-0A431ADDC750}"/>
              </a:ext>
            </a:extLst>
          </p:cNvPr>
          <p:cNvSpPr/>
          <p:nvPr/>
        </p:nvSpPr>
        <p:spPr bwMode="auto">
          <a:xfrm>
            <a:off x="6919267" y="3810685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74EC0F-3EC7-7943-9959-92C2C5C0E57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4957773"/>
            <a:ext cx="1269355" cy="34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739B49-C7C1-FC4D-A5FC-EA74E362BD37}"/>
              </a:ext>
            </a:extLst>
          </p:cNvPr>
          <p:cNvCxnSpPr>
            <a:cxnSpLocks/>
          </p:cNvCxnSpPr>
          <p:nvPr/>
        </p:nvCxnSpPr>
        <p:spPr>
          <a:xfrm flipH="1">
            <a:off x="5984204" y="4977413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25AC14-B1D9-1045-BB8C-9CA111348063}"/>
              </a:ext>
            </a:extLst>
          </p:cNvPr>
          <p:cNvCxnSpPr>
            <a:cxnSpLocks/>
          </p:cNvCxnSpPr>
          <p:nvPr/>
        </p:nvCxnSpPr>
        <p:spPr>
          <a:xfrm>
            <a:off x="5997553" y="4990862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9D3D34-F2C3-BD45-972E-8660B3CCF036}"/>
              </a:ext>
            </a:extLst>
          </p:cNvPr>
          <p:cNvSpPr txBox="1"/>
          <p:nvPr/>
        </p:nvSpPr>
        <p:spPr>
          <a:xfrm rot="20857260">
            <a:off x="4095671" y="5306970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ACK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8F4816C-3014-BF49-A362-CCAA62CC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5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123DD88-42F3-DE4C-9D9D-8E022E8DCD2F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7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2AEB71-7873-AF4E-B3B7-E81B2A819BC3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5AD3B-DDA6-8C45-958D-3DDA8F4BB648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56D638-2443-FE45-B0FB-B5FF3A17EE0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E9041-3488-4D4F-8AD5-3F1456347A9C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90DE2-9E5F-3042-9ADD-8AEB3A96CB8E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1822F25F-6459-2E45-B6F9-FAD3DE60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9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EA750720-4168-9F4D-806D-E7AA05F9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1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Key-value Stores Overview</a:t>
            </a:r>
          </a:p>
          <a:p>
            <a:r>
              <a:rPr lang="en-US" sz="2400" dirty="0"/>
              <a:t>Background: Replication and Erasure Coding</a:t>
            </a:r>
          </a:p>
          <a:p>
            <a:r>
              <a:rPr lang="en-US" sz="2400" dirty="0"/>
              <a:t>Problem Formulation</a:t>
            </a:r>
            <a:r>
              <a:rPr lang="en-US" sz="2000" dirty="0"/>
              <a:t>: </a:t>
            </a:r>
            <a:r>
              <a:rPr lang="en-US" sz="2400" dirty="0"/>
              <a:t>Coding with Side Information</a:t>
            </a:r>
          </a:p>
          <a:p>
            <a:r>
              <a:rPr lang="en-US" sz="2400" dirty="0"/>
              <a:t>Impossibility Results</a:t>
            </a:r>
          </a:p>
          <a:p>
            <a:r>
              <a:rPr lang="en-US" sz="2400" dirty="0"/>
              <a:t>Code Constructions </a:t>
            </a:r>
          </a:p>
          <a:p>
            <a:r>
              <a:rPr lang="en-US" sz="2400" dirty="0"/>
              <a:t>Discussion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Outline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74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/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Replication: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blipFill>
                <a:blip r:embed="rId7"/>
                <a:stretch>
                  <a:fillRect l="-23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93F37E16-A02F-6E42-9BD3-DB9E7E2A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2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7CBE4-2382-4842-AE4F-A1E08BF4F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3F460E-98F8-224A-ADCE-7EF9AE9C815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C3E95B-3CAE-404F-BF82-393F7133C06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8FFE1FAA-F015-BD4E-8211-509D1CC6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7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4FF5BC-B06D-4D4B-B9CA-6CB4E0060A31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6FD176B-6E39-0841-AD7C-D88469FE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63A02E-1E61-DE44-B7D0-4B65528F847B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CF7CB58-159B-5643-AF7A-31491E1E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62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/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MDS code, where </a:t>
                </a:r>
              </a:p>
              <a:p>
                <a:r>
                  <a:rPr lang="en-US" sz="2400" dirty="0">
                    <a:latin typeface="+mn-lt"/>
                  </a:rPr>
                  <a:t>each node stores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of the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blipFill>
                <a:blip r:embed="rId11"/>
                <a:stretch>
                  <a:fillRect l="-1887" t="-384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7162213F-995E-2846-9EE2-FF51CD287340}"/>
              </a:ext>
            </a:extLst>
          </p:cNvPr>
          <p:cNvSpPr/>
          <p:nvPr/>
        </p:nvSpPr>
        <p:spPr bwMode="auto">
          <a:xfrm>
            <a:off x="503715" y="4443524"/>
            <a:ext cx="827916" cy="37386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/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blipFill>
                <a:blip r:embed="rId12"/>
                <a:stretch>
                  <a:fillRect l="-758" r="-75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88DF941-EE5F-8647-AD08-933EF7FC4AFF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6BAD2C0-1350-AC40-B4F7-E587BC442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72" y="4720843"/>
            <a:ext cx="316164" cy="4873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A41A8A-47CA-6E4B-9544-C529265B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97" y="4720843"/>
            <a:ext cx="316164" cy="4873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64E074A-A2A4-B64A-89A4-47AB8DAA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83" y="4720844"/>
            <a:ext cx="316164" cy="4873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A4D597-4E4E-7444-A653-01F3A77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022" y="4720844"/>
            <a:ext cx="316164" cy="4873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F654FB-9EE9-5C40-B184-1152FD819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298" y="4720844"/>
            <a:ext cx="316164" cy="4873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E76DF86-CFF2-264B-92E5-8B3937C8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88" y="4737416"/>
            <a:ext cx="316164" cy="4873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FC227AC-625F-EF43-AE47-3F1342243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6128223" y="5504988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1C754BF-2787-AA46-BA48-5E26FBC294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8330372" y="3910675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24D33-7DCD-E04C-B1C4-ADDB4F94C557}"/>
              </a:ext>
            </a:extLst>
          </p:cNvPr>
          <p:cNvCxnSpPr>
            <a:cxnSpLocks/>
          </p:cNvCxnSpPr>
          <p:nvPr/>
        </p:nvCxnSpPr>
        <p:spPr bwMode="auto">
          <a:xfrm>
            <a:off x="8530115" y="4384773"/>
            <a:ext cx="117054" cy="30815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257EA8-381B-3E4E-90C4-1DC003A64D2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1622" y="4384773"/>
            <a:ext cx="195850" cy="28023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EE10F0-B72B-0A44-858C-C5BAFC5CFBD5}"/>
              </a:ext>
            </a:extLst>
          </p:cNvPr>
          <p:cNvCxnSpPr>
            <a:cxnSpLocks/>
          </p:cNvCxnSpPr>
          <p:nvPr/>
        </p:nvCxnSpPr>
        <p:spPr bwMode="auto">
          <a:xfrm flipH="1">
            <a:off x="7822121" y="4372340"/>
            <a:ext cx="532904" cy="32058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FC34F0-40E6-074C-AC70-FD46E1BF860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6001" y="4320047"/>
            <a:ext cx="903649" cy="38683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CA0414-4550-D742-A683-F438E599A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9539" y="4255321"/>
            <a:ext cx="1340111" cy="45156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9E757E6-4FFB-A24E-A08F-FC0391F790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51683" y="5203662"/>
            <a:ext cx="108238" cy="30132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95F8E74-0103-E846-B14E-D46657D5EA1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3173" y="5177928"/>
            <a:ext cx="283574" cy="33055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366DCE-5809-7C4C-92F1-D0D50C093C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3827" y="5176837"/>
            <a:ext cx="560708" cy="36988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24F392-AD61-674B-9618-53C0020B64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54206" y="5176837"/>
            <a:ext cx="944877" cy="41116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4992C8-A19D-8540-83BD-CAB9CABC37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5431" y="5176837"/>
            <a:ext cx="1311266" cy="47077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BC22E0B-DF89-2F40-ABFC-37BB2CE16BC6}"/>
              </a:ext>
            </a:extLst>
          </p:cNvPr>
          <p:cNvSpPr/>
          <p:nvPr/>
        </p:nvSpPr>
        <p:spPr bwMode="auto">
          <a:xfrm>
            <a:off x="6664961" y="4463858"/>
            <a:ext cx="1739654" cy="98520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/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blipFill>
                <a:blip r:embed="rId13"/>
                <a:stretch>
                  <a:fillRect l="-1111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/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blipFill>
                <a:blip r:embed="rId14"/>
                <a:stretch>
                  <a:fillRect l="-13636" r="-45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>
            <a:extLst>
              <a:ext uri="{FF2B5EF4-FFF2-40B4-BE49-F238E27FC236}">
                <a16:creationId xmlns:a16="http://schemas.microsoft.com/office/drawing/2014/main" id="{C39BE566-301B-094E-8EE0-D8B0DF5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5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58427356-7B8B-3F4D-B711-2DAD2E4A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5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8C44515-09CC-2E46-94F1-DB175913D7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7FB6416D-BCE5-F54B-B788-A37ED8B71B20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A6E635E-C9EC-5047-9682-84CA769CFC77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6D48A1-CA71-A542-983A-037E4C1D220D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199E7C68-9AE8-7D4E-8ED1-21A2301A80BF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413B0-7B96-844F-A8D2-B2CF5B78D176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4EE7FD3-65F0-7746-BEB3-E3BD96FF9E7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050B58-79DC-AF4C-8F9D-A4C7A0B93A8B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B8E405-86C3-4648-94B3-B5E9B9F27A78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994F5D-6CFA-AE4D-AED5-46992E092261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Picture 2">
            <a:extLst>
              <a:ext uri="{FF2B5EF4-FFF2-40B4-BE49-F238E27FC236}">
                <a16:creationId xmlns:a16="http://schemas.microsoft.com/office/drawing/2014/main" id="{CD0B17E2-1212-514D-9F56-A7C3FFA1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9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0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00E8AB4-21D7-9D4A-AFD2-BC8A8ADE2E0D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cannot decode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082985-1BF2-D141-9A64-B453D74C6533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F2AA89-9847-424A-8C48-4CBD215AB91F}"/>
              </a:ext>
            </a:extLst>
          </p:cNvPr>
          <p:cNvSpPr/>
          <p:nvPr/>
        </p:nvSpPr>
        <p:spPr>
          <a:xfrm>
            <a:off x="3212288" y="3360374"/>
            <a:ext cx="4668436" cy="163300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265B56F-85B4-BA49-9EFC-B1DAA69A6B2B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947B68BA-6758-2145-BBBB-D25A1C54AF35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143F40-0F1B-164A-B022-A18248BD29BB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/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nor</a:t>
                </a:r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blipFill>
                <a:blip r:embed="rId21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60D06EBC-9168-9848-AFF2-4DA259B0EDA8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/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needs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+mn-lt"/>
                  </a:rPr>
                  <a:t> symbols of the same version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blipFill>
                <a:blip r:embed="rId28"/>
                <a:stretch>
                  <a:fillRect l="-1397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310D7D-F012-6749-9F88-9C57F876E386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802AF9-29E1-A942-B80C-05E61C2EF23A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A58EC4-FF27-474E-801A-8DCFBB66C6FC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8" name="Picture 2">
            <a:extLst>
              <a:ext uri="{FF2B5EF4-FFF2-40B4-BE49-F238E27FC236}">
                <a16:creationId xmlns:a16="http://schemas.microsoft.com/office/drawing/2014/main" id="{371E1820-F5D2-CE49-9442-A4FEC265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8D3E85-D5CA-F74F-800D-D6BCF4CFFE7A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22A015C-99E8-1C4F-B096-E176C7F4EE4B}"/>
              </a:ext>
            </a:extLst>
          </p:cNvPr>
          <p:cNvSpPr txBox="1"/>
          <p:nvPr/>
        </p:nvSpPr>
        <p:spPr>
          <a:xfrm>
            <a:off x="5635136" y="5263134"/>
            <a:ext cx="403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nodes have to store </a:t>
            </a:r>
          </a:p>
          <a:p>
            <a:r>
              <a:rPr lang="en-US" sz="2400" dirty="0"/>
              <a:t>multiple versions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EEFF2AF-A808-DD42-B39F-1F9DF1F74E62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BDCFFD8-5D57-BD41-BE72-49D202BAD277}"/>
              </a:ext>
            </a:extLst>
          </p:cNvPr>
          <p:cNvSpPr/>
          <p:nvPr/>
        </p:nvSpPr>
        <p:spPr>
          <a:xfrm>
            <a:off x="3052179" y="2305884"/>
            <a:ext cx="5027400" cy="268749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0EB1F-79A2-3E40-BA2A-85F52CDDB7BB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 decode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/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itle 1">
            <a:extLst>
              <a:ext uri="{FF2B5EF4-FFF2-40B4-BE49-F238E27FC236}">
                <a16:creationId xmlns:a16="http://schemas.microsoft.com/office/drawing/2014/main" id="{9FEDE328-CC59-C245-81EF-2497C73B6D77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3168314C-748D-A74F-86AC-4B014D75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8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8E8DFDA-9FB4-754C-B5E0-7879809A6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73E1CE-D4E9-AA47-9DBD-6AA291280DCE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EB77AE-D102-3541-8C58-5469C98D3046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1643ACC-660A-7541-AAA1-A7CEE079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60BE7D-6112-8F48-9075-AD3148BFD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B50872-696C-7B41-8DD6-F4AE61C87C17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42232B-EFB4-094C-AEBC-26409370B0B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CB5D6F2A-AADF-174A-93A4-EC72F5D5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Applications: reservation systems, financial transactions, distributed computing, …</a:t>
            </a:r>
          </a:p>
          <a:p>
            <a:r>
              <a:rPr lang="en-US" sz="2400" dirty="0"/>
              <a:t>Numerous key-value stores: Amazon Dynamo, Apache Cassandra, and CouchDB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90B81-89D6-E148-BEED-DA9FF815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90" y="4115396"/>
            <a:ext cx="2693652" cy="94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2AD5-96C8-404D-8B01-4F2C7CB8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66" y="3584056"/>
            <a:ext cx="2042044" cy="1368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F7DE8-D734-4340-8B67-A8481D4D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36" y="3775822"/>
            <a:ext cx="1270000" cy="128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Key-value Stores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2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82DEEB69-A745-7641-BBB9-E17056DE75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BAD4C-777F-3A46-8F3D-7D3527C15F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DD4B26-4CCF-3C4B-9930-A1D511EB84E2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B589CD-30EB-9746-8006-B6A1A9520D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46CAF7-5FCB-F94F-BB82-31C98A33018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2166A2-FB31-204B-BF38-A666FC67E00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746910-B2F0-2D47-95B9-D62965AB85FA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5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6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7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C0BD021-30A4-AC42-9F6F-544626937576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CA36265-4F53-9043-9413-0D997547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5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D0BEA92-6B31-C646-BDB1-71D9D9E6DEF5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83B6-58F5-E44B-8DB6-2F3421935F5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004A7B-60B6-8F41-A9E6-130F9EFA0972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3E2E0DF-4A0C-654A-A777-32E91670070F}"/>
              </a:ext>
            </a:extLst>
          </p:cNvPr>
          <p:cNvSpPr txBox="1"/>
          <p:nvPr/>
        </p:nvSpPr>
        <p:spPr>
          <a:xfrm>
            <a:off x="5743389" y="3914807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multiple versions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22168-EE52-BF47-A035-07CF2EFF74CE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only latest version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1DFE636-1EE1-5040-AAC2-6B96CE16154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4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>
            <a:extLst>
              <a:ext uri="{FF2B5EF4-FFF2-40B4-BE49-F238E27FC236}">
                <a16:creationId xmlns:a16="http://schemas.microsoft.com/office/drawing/2014/main" id="{2E8012F0-79E1-B141-86A4-A1C1515C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2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BBB2DE2B-B54B-8E49-BED5-56D1FBA01D9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D68710DC-DD3D-EF47-88F0-42BA109E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0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0897D-A71F-A647-BC48-FA7DFE3FD301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CA3225-4B54-4D4A-A097-68E0F1A9BFDB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B090E48-37F7-2441-A3B7-2A8BFD3C5414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3ACA91AE-B427-E140-8629-EA55E6AB3E2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461D24D8-7C29-E84A-8A44-2D2C23D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3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751AC7-D508-7D43-80ED-FB9FFAA2098A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FD4261-5AF8-6347-86D0-B51D199C3042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43E08-0C17-654B-ACAF-11993B8BD0E3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52691A-5964-C946-A99D-975F5FA3D896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2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FE12AF42-948A-DF41-9D2C-399A14C6C9AB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5E3229-ABDE-894C-A853-A70ABF5C6458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4E4F945-7006-834C-B41E-AAFEBB33774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B8F41F-D617-B343-B0AA-119C6D422E84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AA46E7-4016-5F47-AC9D-B4944102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3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/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rgbClr val="0070C0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𝜈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Θ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(1),     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blipFill>
                <a:blip r:embed="rId7"/>
                <a:stretch>
                  <a:fillRect l="-226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FB5C749-211A-A74D-B2AF-3087DA36A933}"/>
              </a:ext>
            </a:extLst>
          </p:cNvPr>
          <p:cNvSpPr txBox="1"/>
          <p:nvPr/>
        </p:nvSpPr>
        <p:spPr>
          <a:xfrm>
            <a:off x="484425" y="5406503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[Wang et al. 2014]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A36FEF-6C87-0542-9720-34ABF7929202}"/>
              </a:ext>
            </a:extLst>
          </p:cNvPr>
          <p:cNvSpPr/>
          <p:nvPr/>
        </p:nvSpPr>
        <p:spPr bwMode="auto">
          <a:xfrm>
            <a:off x="4997029" y="5296981"/>
            <a:ext cx="239481" cy="5971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6AD596-7C52-314D-AAD1-B913DE1DD02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1890" y="4971207"/>
            <a:ext cx="393245" cy="269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B6D5E7-9197-D543-A850-33F06B6519A9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1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E132-486A-9541-B577-C134C8E9B497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ED5F90-FCF9-6748-99A1-74CFB3802EEB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70FD05-1B79-C846-8A87-58D903286424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D19713-0E6F-6D40-BCF1-07C14D0D4C7D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F59AE1FB-9BAA-BC45-BBB6-5B14C77612D6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79C4679-0A9C-6045-BEEE-E2C58486561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63E469-88A7-BD49-BEEA-472085BA23D8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824E5DD1-2334-3544-8EE5-4E772CF4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62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A1615-2BED-274A-97BC-975C93466219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BBEF8E5-FAD9-C54F-800D-35DEA3BE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5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A0E90-C3A8-494A-9393-D6D67F16B4DC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803EE4A-4A07-2946-ADD6-0441CFFA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5C8E69-61A9-A644-9C43-0F17F753E0CA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978C9-8524-0F44-8762-1D75DAAA0A52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4B4A9-5F85-F048-AB63-9FCFEFB3F0CD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610877E-6B04-7842-BD59-7B5E48D5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4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BC74DBBC-5419-5148-88FA-1F50CA5A83A0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C61F6AC-3223-AC49-B5D2-E3151DEF8C3E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FAE8D4C1-ED2D-274F-9883-0B10F0D8EA9C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EEE6736-5960-C042-8E95-FA71751DBC65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BD11334-3DE3-6144-8FD2-ED56909AFF26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C3126EB-0E17-F548-A5FC-684F3397626E}"/>
              </a:ext>
            </a:extLst>
          </p:cNvPr>
          <p:cNvCxnSpPr>
            <a:cxnSpLocks/>
            <a:stCxn id="249" idx="1"/>
            <a:endCxn id="247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975B6A36-ACB9-7742-9B50-539656350A93}"/>
              </a:ext>
            </a:extLst>
          </p:cNvPr>
          <p:cNvCxnSpPr>
            <a:cxnSpLocks/>
            <a:stCxn id="246" idx="3"/>
            <a:endCxn id="247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A45562EE-0B29-7B40-8A68-42BA92A4AD90}"/>
              </a:ext>
            </a:extLst>
          </p:cNvPr>
          <p:cNvCxnSpPr>
            <a:cxnSpLocks/>
            <a:stCxn id="248" idx="1"/>
            <a:endCxn id="246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D84C3D-6BCE-4847-A070-D1E0C08CF316}"/>
              </a:ext>
            </a:extLst>
          </p:cNvPr>
          <p:cNvCxnSpPr>
            <a:cxnSpLocks/>
            <a:stCxn id="248" idx="2"/>
            <a:endCxn id="247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36FBF1E-FB9A-C643-BC8D-69D5B5B3FB50}"/>
              </a:ext>
            </a:extLst>
          </p:cNvPr>
          <p:cNvCxnSpPr>
            <a:cxnSpLocks/>
            <a:stCxn id="249" idx="2"/>
            <a:endCxn id="250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04D0C57D-0692-CA45-A3F1-F68211F425B4}"/>
              </a:ext>
            </a:extLst>
          </p:cNvPr>
          <p:cNvCxnSpPr>
            <a:cxnSpLocks/>
            <a:stCxn id="248" idx="4"/>
            <a:endCxn id="249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7E20EAC1-5E1C-FB49-8D92-B66E86B032F9}"/>
              </a:ext>
            </a:extLst>
          </p:cNvPr>
          <p:cNvCxnSpPr>
            <a:cxnSpLocks/>
            <a:stCxn id="250" idx="1"/>
            <a:endCxn id="247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A7D3A08-7DD2-0848-90D4-8105E4871611}"/>
              </a:ext>
            </a:extLst>
          </p:cNvPr>
          <p:cNvCxnSpPr>
            <a:cxnSpLocks/>
            <a:stCxn id="248" idx="3"/>
            <a:endCxn id="250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71C73EE-1DD8-9449-90D3-CCACC1C68D2D}"/>
              </a:ext>
            </a:extLst>
          </p:cNvPr>
          <p:cNvCxnSpPr>
            <a:cxnSpLocks/>
          </p:cNvCxnSpPr>
          <p:nvPr/>
        </p:nvCxnSpPr>
        <p:spPr bwMode="auto">
          <a:xfrm>
            <a:off x="4443553" y="5020406"/>
            <a:ext cx="0" cy="270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2D7DD3AB-60A8-6841-A9BE-63732C6B3DB3}"/>
              </a:ext>
            </a:extLst>
          </p:cNvPr>
          <p:cNvSpPr txBox="1"/>
          <p:nvPr/>
        </p:nvSpPr>
        <p:spPr>
          <a:xfrm>
            <a:off x="987600" y="5288954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This Work: Coding with Partial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/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 err="1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5937B0EF-475B-B94D-9909-0D30ED23E171}"/>
              </a:ext>
            </a:extLst>
          </p:cNvPr>
          <p:cNvCxnSpPr/>
          <p:nvPr/>
        </p:nvCxnSpPr>
        <p:spPr bwMode="auto">
          <a:xfrm flipH="1">
            <a:off x="5717539" y="3891308"/>
            <a:ext cx="13843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03D399-CF13-B64C-9037-A97DFDDB4697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4DB60F-642F-5942-90C3-2CD37D4EE8F3}"/>
              </a:ext>
            </a:extLst>
          </p:cNvPr>
          <p:cNvCxnSpPr>
            <a:cxnSpLocks/>
          </p:cNvCxnSpPr>
          <p:nvPr/>
        </p:nvCxnSpPr>
        <p:spPr>
          <a:xfrm flipH="1">
            <a:off x="4286496" y="3614133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62983F-2849-7C47-AB3B-50D9D273ACAB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4B5C4B-42E3-F946-BB3A-76C4416F9F30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D72236-50EB-6745-AD50-E8E5F6496069}"/>
              </a:ext>
            </a:extLst>
          </p:cNvPr>
          <p:cNvSpPr txBox="1"/>
          <p:nvPr/>
        </p:nvSpPr>
        <p:spPr>
          <a:xfrm>
            <a:off x="2424743" y="5683571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Latency-Storage Trade-off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20F2229-A4CF-FD42-9F92-82E97706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8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750006-B935-C348-A81E-94605E3B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51F37-F137-D842-9651-D7E3B7BA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AE02F1-0F61-4248-858C-2C11DCC0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9E5B4E-6949-5C49-86A0-FB851129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01CAE9-3E85-8F49-B41A-E85FE6FF6030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234F52-526D-8040-AB85-EF9007D48FE5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084F6-D714-4D4F-98AE-079447F3B2D0}"/>
              </a:ext>
            </a:extLst>
          </p:cNvPr>
          <p:cNvSpPr/>
          <p:nvPr/>
        </p:nvSpPr>
        <p:spPr bwMode="auto">
          <a:xfrm>
            <a:off x="5290374" y="3485126"/>
            <a:ext cx="682186" cy="7549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4684C-8B36-5741-A0F1-1FA0AD9E0D51}"/>
              </a:ext>
            </a:extLst>
          </p:cNvPr>
          <p:cNvSpPr txBox="1"/>
          <p:nvPr/>
        </p:nvSpPr>
        <p:spPr>
          <a:xfrm>
            <a:off x="5258537" y="4178204"/>
            <a:ext cx="180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failure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A8F6C5-0616-5C4D-83F8-D8F1B7A6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4F7CE4B2-5E88-3D4E-805F-B83F258B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72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2C4C5AD7-55C9-C34E-B004-AE52150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53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79717" y="5654884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Idea: Can the servers guess which version is the latest complete?</a:t>
            </a:r>
          </a:p>
          <a:p>
            <a:endParaRPr lang="en-US" sz="2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9F1C0BA0-8EC4-0B44-9597-51C1352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6767AD93-E0BD-BB47-B22F-A7BA93B7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9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BE1ABEE0-B9A4-6A49-B5CC-3B157923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86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196DBA9A-DA7F-E44B-A506-582E48C4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03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3B3F46-45F1-3841-92AC-D77B7E525DA7}"/>
              </a:ext>
            </a:extLst>
          </p:cNvPr>
          <p:cNvSpPr txBox="1"/>
          <p:nvPr/>
        </p:nvSpPr>
        <p:spPr>
          <a:xfrm>
            <a:off x="5784799" y="2528475"/>
            <a:ext cx="1747777" cy="40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7511CD3A-A3B9-CA41-B5FB-06EE7D87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7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3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87CB284D-FEDF-F742-B345-9530B92B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56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5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4CCEA4-7D97-6A41-9FE2-504FED93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632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E864BB-F370-7D4A-8076-FE8C3298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52DA0E-6E2B-4746-845D-6DC0FA7074FB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C3DE948-3430-094D-9ED1-08C77CAF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/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, how many servers cannot guess correctly? 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blipFill>
                <a:blip r:embed="rId16"/>
                <a:stretch>
                  <a:fillRect l="-12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70D7F8B1-89A8-2441-9775-8EE695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789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328F70-289B-E746-93FC-050760217590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E274E6-5807-6E43-B855-E44962D1B0E6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B340AD-E0D5-7446-AECA-3C2CF5EC7482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971FFC-448B-764B-B3ED-FFC072FE5FF3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94C3B6-B4B1-2347-9CD9-493627A5AAE8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757CA5F-844B-CD4B-80D8-DA6657D99482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37F0CBF-9A39-D241-A82E-4D319FFE3411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4DB563-8F1D-5C4D-A17B-29255D23C983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5FD135-5EC0-E848-848F-32A5D98DB69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F2B0CB-E5BB-094E-A44C-31A17914C597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F26C7C6A-7068-654D-BAA1-1AE19330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24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F43FCB-2DA8-9E49-8861-51DECBC83CDE}"/>
              </a:ext>
            </a:extLst>
          </p:cNvPr>
          <p:cNvCxnSpPr>
            <a:cxnSpLocks/>
          </p:cNvCxnSpPr>
          <p:nvPr/>
        </p:nvCxnSpPr>
        <p:spPr>
          <a:xfrm flipV="1">
            <a:off x="3660283" y="481273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24EB22-6056-BD48-83C2-FD6DB3EC0590}"/>
              </a:ext>
            </a:extLst>
          </p:cNvPr>
          <p:cNvCxnSpPr>
            <a:cxnSpLocks/>
          </p:cNvCxnSpPr>
          <p:nvPr/>
        </p:nvCxnSpPr>
        <p:spPr>
          <a:xfrm flipV="1">
            <a:off x="3587186" y="466394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9613EF-0FC5-F445-9F28-B3C8F4123991}"/>
              </a:ext>
            </a:extLst>
          </p:cNvPr>
          <p:cNvCxnSpPr>
            <a:cxnSpLocks/>
          </p:cNvCxnSpPr>
          <p:nvPr/>
        </p:nvCxnSpPr>
        <p:spPr>
          <a:xfrm flipV="1">
            <a:off x="3534503" y="455714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EEEF27-ACEC-A94C-9F9F-087AF0AD02BE}"/>
              </a:ext>
            </a:extLst>
          </p:cNvPr>
          <p:cNvCxnSpPr>
            <a:cxnSpLocks/>
          </p:cNvCxnSpPr>
          <p:nvPr/>
        </p:nvCxnSpPr>
        <p:spPr>
          <a:xfrm flipV="1">
            <a:off x="3504063" y="447619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B70FFD-9A30-474E-8ED7-4D897DD71ED7}"/>
              </a:ext>
            </a:extLst>
          </p:cNvPr>
          <p:cNvCxnSpPr>
            <a:cxnSpLocks/>
          </p:cNvCxnSpPr>
          <p:nvPr/>
        </p:nvCxnSpPr>
        <p:spPr>
          <a:xfrm flipV="1">
            <a:off x="3505994" y="440651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D6084E5-5589-CA4A-804E-1ED45226EC0F}"/>
              </a:ext>
            </a:extLst>
          </p:cNvPr>
          <p:cNvSpPr/>
          <p:nvPr/>
        </p:nvSpPr>
        <p:spPr>
          <a:xfrm>
            <a:off x="1042850" y="4048080"/>
            <a:ext cx="2944461" cy="1444284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CCF5A7-E30A-B84E-B8DF-87C3EB6DE982}"/>
              </a:ext>
            </a:extLst>
          </p:cNvPr>
          <p:cNvSpPr/>
          <p:nvPr/>
        </p:nvSpPr>
        <p:spPr>
          <a:xfrm>
            <a:off x="3495719" y="3956704"/>
            <a:ext cx="3820534" cy="1712057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/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blipFill>
                <a:blip r:embed="rId2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/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observe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blipFill>
                <a:blip r:embed="rId3"/>
                <a:stretch>
                  <a:fillRect l="-102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E2D6604-853C-D043-846E-2A0C5AD8F420}"/>
              </a:ext>
            </a:extLst>
          </p:cNvPr>
          <p:cNvSpPr txBox="1"/>
          <p:nvPr/>
        </p:nvSpPr>
        <p:spPr>
          <a:xfrm>
            <a:off x="7344762" y="3939334"/>
            <a:ext cx="1440857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3AA73-713B-BF4E-935C-6A245EA8A9C6}"/>
              </a:ext>
            </a:extLst>
          </p:cNvPr>
          <p:cNvSpPr txBox="1"/>
          <p:nvPr/>
        </p:nvSpPr>
        <p:spPr>
          <a:xfrm>
            <a:off x="-66878" y="3727063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110FCF-F54F-7B45-B8E0-2EF8D52658F2}"/>
              </a:ext>
            </a:extLst>
          </p:cNvPr>
          <p:cNvCxnSpPr>
            <a:cxnSpLocks/>
          </p:cNvCxnSpPr>
          <p:nvPr/>
        </p:nvCxnSpPr>
        <p:spPr>
          <a:xfrm>
            <a:off x="3713098" y="5134173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/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CD7F3F-F06E-0A44-9AE0-6EAEDD8D1824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F5DBBD-3F49-CE4E-BD97-60F804EA3D2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54833A-98F7-EA42-928A-1AE92D43D13D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8DDB72-37F2-BD46-855F-18BFD340EED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B0181E-4878-FB4E-9776-C684F53E7B17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3024007-E4B5-4B4E-9638-3A886F80BA05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542E6B-9958-A44C-912B-1B395E7128A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B87AF-D6BB-9A42-A331-EC902665E28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B302CC-427F-6746-9F5B-9391E86B6B3D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2CDE2F-0CEA-7F46-B0F4-55EAF3E6BA1D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5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6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E6C9AA2-787C-7A4A-B6D3-526C7553B4BD}"/>
              </a:ext>
            </a:extLst>
          </p:cNvPr>
          <p:cNvSpPr/>
          <p:nvPr/>
        </p:nvSpPr>
        <p:spPr bwMode="auto">
          <a:xfrm>
            <a:off x="4728144" y="4533862"/>
            <a:ext cx="209616" cy="44550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D838E6C-C362-4A40-8B90-EFD852A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0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5CAEBB6-8537-C94D-89AC-504A56BED0D5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CE1D13-84A4-AA4F-8908-C3332F7C8AAB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C48B4D-B795-EB4F-9072-CAFAE7B77266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5C8548D-3DF4-FA44-B7D5-5D54F7D2A2C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81E0067-5722-2D43-AC54-B1024DCAD5E3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7B11F817-D4C1-6D49-BEDE-5EE9FF61E511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E218476-71E8-224E-85AC-4639A8819AD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1CEA2C-D06E-E94D-B9FB-27807F08955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563B1FB-F7D5-4444-B7CD-CAD25D640A54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6E77422-4932-AC4D-A478-E9715DCBFAF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0D265542-D299-F44C-951E-231A8F4A1955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AC75200-B7F0-5242-9EBC-005F35B1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F8B4BB-C372-FC42-A776-3F0D351F89A6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939060-B2B8-8C4E-8F6C-095A6D108B84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070F764-941D-3949-A146-75C7A933C2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27BF19-1AB9-CB43-AA4A-3D4C1C9CD7BD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7102DAD-D0A0-814B-96B2-17CFD45F5CFC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1FA18FB-8A68-A14B-A631-C255562A7916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CBB37A5-7342-0F44-A9B8-29FBC290C6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29D993-0546-C445-8AC7-F844D4469E5E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A075E5-DA13-704B-B85A-26DADF86484A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AFC9C3D-76B9-8F46-A130-3D633618600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DC361168-94D6-5040-A0AD-EB03B809741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12A93EE3-3A08-0647-9815-1B176CBE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60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0E97902-A2CD-C647-90EA-15242FED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26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/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blipFill>
                <a:blip r:embed="rId7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6BC3EDEE-476A-8B4A-B048-D4A78656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23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5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373AB555-FBB4-3345-A267-B1DA47AB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29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/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At most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servers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when it is incomplete.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  <a:blipFill>
                <a:blip r:embed="rId2"/>
                <a:stretch>
                  <a:fillRect l="-1023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5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6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8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9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3E44C0-A80D-6A48-B3B1-1D308A1408E6}"/>
              </a:ext>
            </a:extLst>
          </p:cNvPr>
          <p:cNvCxnSpPr>
            <a:cxnSpLocks/>
          </p:cNvCxnSpPr>
          <p:nvPr/>
        </p:nvCxnSpPr>
        <p:spPr bwMode="auto">
          <a:xfrm>
            <a:off x="4775200" y="2718913"/>
            <a:ext cx="0" cy="18095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BA2518-F500-6E42-9B31-2A7960A12115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D4F93F89-8740-4443-A615-5517112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57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B0A2AF54-1F0D-244F-B759-D0C3C31CF03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421161-0FEC-B24E-B27A-E9C1014C3306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7C6B5AB-3FBA-2949-9530-B04CEF4F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1015CE-B413-B944-9F4A-E516F5F41B83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279672" y="3608737"/>
            <a:ext cx="234926" cy="7604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/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Reduction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11%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blipFill>
                <a:blip r:embed="rId6"/>
                <a:stretch>
                  <a:fillRect l="-2894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72B93D99-4531-F841-ADC4-853E70DBA52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/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B09F6ABE-8360-2946-942D-DB485C06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24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47CF23-A120-4C49-A581-312BCA92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08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9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11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9F7C98A4-2853-4A45-A8E4-22B16ECD2F9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1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D033F959-B358-A847-9164-0FB28A57FE3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13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B88FB8-5DAB-3E4E-9840-9FF3F7517764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4CCAED-BD92-F44E-9140-66C717EA1B9F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1F4F414-F784-E042-B281-F6DB723F6372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C57A43-1A09-EB47-A188-F6F5F6B227D4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4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9D99D89-D30C-4F46-A399-4A8487C58179}"/>
              </a:ext>
            </a:extLst>
          </p:cNvPr>
          <p:cNvSpPr/>
          <p:nvPr/>
        </p:nvSpPr>
        <p:spPr bwMode="auto">
          <a:xfrm>
            <a:off x="666345" y="994811"/>
            <a:ext cx="2435112" cy="39537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1CB127-7AA9-0346-8094-D32D5F474869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>
            <a:off x="1883901" y="4948518"/>
            <a:ext cx="0" cy="43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/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cannot differentiate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blipFill>
                <a:blip r:embed="rId15"/>
                <a:stretch>
                  <a:fillRect l="-17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C91F9E57-0391-8343-B7AD-91056311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600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93CB4A4F-5958-CE44-BDB5-4E8859FD0CB7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40AC41-66D1-0840-8D9C-ED22BA579BBC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7A89A1-ADAF-2545-9A64-45C1FBA23C47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19B81E-67C5-7346-9F6F-3D54B5F93392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129FDA-8A9D-024D-881A-71F169A992A6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7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3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8BA765E-87B5-7F40-9E6D-C694019947F3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FDB8BE3C-CD73-D646-8324-691467412379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74B80D98-3A85-154D-9389-E88A9827B91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668008CE-7FF5-1146-9330-1D564A53A7E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2BFB05-4839-C645-87D1-15E1890E06F3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B921F8-7BE0-F14B-B2A5-BF5851DADB3D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E2FBE4-454D-5340-9251-90FC66CDD54D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D5D091-1591-3B42-BB31-DB213A72B2C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5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73ED914-730B-BC4F-867F-399925D30FF1}"/>
              </a:ext>
            </a:extLst>
          </p:cNvPr>
          <p:cNvSpPr/>
          <p:nvPr/>
        </p:nvSpPr>
        <p:spPr bwMode="auto">
          <a:xfrm>
            <a:off x="666345" y="1027470"/>
            <a:ext cx="2435112" cy="1915804"/>
          </a:xfrm>
          <a:prstGeom prst="rect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B0AE4E3-D457-954C-93AB-33A03BF3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92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B38BAD40-AAAB-BF41-A9AC-3CE6AABE876C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24894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421C43-A95C-6A46-808A-6E587174B426}"/>
              </a:ext>
            </a:extLst>
          </p:cNvPr>
          <p:cNvCxnSpPr>
            <a:cxnSpLocks/>
          </p:cNvCxnSpPr>
          <p:nvPr/>
        </p:nvCxnSpPr>
        <p:spPr bwMode="auto">
          <a:xfrm>
            <a:off x="6542688" y="5174519"/>
            <a:ext cx="9217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4CC901-6B81-4E48-969F-19C98427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39711" y="4459027"/>
            <a:ext cx="854830" cy="716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/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/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FD9B27-53FC-0842-A3B5-79B475E1C2A2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52F5B-0A0A-C943-9A22-298D106200EE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67C8EF-7E1A-3A45-8045-FDAD3405DD50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07AE18-AE75-C345-9904-6C2C1E133E8D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9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20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4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5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BB59F3A-CCD4-784B-AAC0-89556362F8DA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44EAF71-0403-064F-8A81-F7A49985BE25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35F41332-8F43-684E-A82B-69CD2626670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9BA129-BC89-C546-9E0D-0C5BB3A36ADA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9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FF8934-4D4B-5B4F-AE31-822006DB7D69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72F9F5-8CC3-F64D-9F6C-06F60D768832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AC0492-6116-DA49-8E82-EC9F7286E101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84571A0-9165-1C45-B7A0-F0603A622D7F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30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/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blipFill>
                <a:blip r:embed="rId3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0D298-086E-944B-85BA-71DCBA2FF187}"/>
              </a:ext>
            </a:extLst>
          </p:cNvPr>
          <p:cNvCxnSpPr>
            <a:cxnSpLocks/>
          </p:cNvCxnSpPr>
          <p:nvPr/>
        </p:nvCxnSpPr>
        <p:spPr bwMode="auto">
          <a:xfrm flipH="1">
            <a:off x="6071958" y="5903575"/>
            <a:ext cx="364027" cy="277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5A4D3C70-CA59-FD46-A8B2-36722303B135}"/>
              </a:ext>
            </a:extLst>
          </p:cNvPr>
          <p:cNvSpPr/>
          <p:nvPr/>
        </p:nvSpPr>
        <p:spPr bwMode="auto">
          <a:xfrm rot="16200000">
            <a:off x="6377295" y="5501018"/>
            <a:ext cx="117381" cy="63551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83471C-BCFD-EC4E-87B0-E39A3FC2AE41}"/>
              </a:ext>
            </a:extLst>
          </p:cNvPr>
          <p:cNvSpPr/>
          <p:nvPr/>
        </p:nvSpPr>
        <p:spPr bwMode="auto">
          <a:xfrm>
            <a:off x="666345" y="1027470"/>
            <a:ext cx="5873366" cy="19158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814A26-5A9C-E044-8F43-82C75BF7B851}"/>
              </a:ext>
            </a:extLst>
          </p:cNvPr>
          <p:cNvSpPr/>
          <p:nvPr/>
        </p:nvSpPr>
        <p:spPr bwMode="auto">
          <a:xfrm>
            <a:off x="4468822" y="1028474"/>
            <a:ext cx="2070889" cy="361337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C593408-1415-D143-AE73-6CEA709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90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/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255BC1-868A-DB43-BE11-3E980F0EFA54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B7DA20-A041-8C41-9103-E7A982CFE544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4D0F3C-9A7F-A441-B76A-314D1D39DD64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8FB10F-C650-3A45-9C58-BD9267BB4083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6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1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5D1BA400-7771-FD45-85EA-A0F2D00948CF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3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5B041C92-007E-5543-9565-9646E23683EF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990010DC-8FE1-0A4A-801F-24B01281D97E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376198B8-4FE6-824C-BC3D-0A37AACE7336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6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5AD109-71EA-C849-8021-9125BFF3F2BC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68139F-E6C8-B94E-80D6-808F962577FA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D9F568-DE1B-A945-8A52-3707F9EFEC45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ADE926-5543-4648-AC41-64BDFAC090F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E837A4B2-9D35-0A44-9E14-E9881DB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72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Impossibility Results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09C055-2560-4C48-987A-9F85CAC76DA5}"/>
              </a:ext>
            </a:extLst>
          </p:cNvPr>
          <p:cNvSpPr/>
          <p:nvPr/>
        </p:nvSpPr>
        <p:spPr>
          <a:xfrm rot="1275059">
            <a:off x="3239314" y="2728580"/>
            <a:ext cx="359450" cy="3472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067A3E-E60C-1448-B659-1AC0108AE8D7}"/>
              </a:ext>
            </a:extLst>
          </p:cNvPr>
          <p:cNvSpPr/>
          <p:nvPr/>
        </p:nvSpPr>
        <p:spPr>
          <a:xfrm rot="21445292">
            <a:off x="2618972" y="3169239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F87E35-BBF5-E64E-B3F9-CEC38127F1BD}"/>
              </a:ext>
            </a:extLst>
          </p:cNvPr>
          <p:cNvSpPr/>
          <p:nvPr/>
        </p:nvSpPr>
        <p:spPr>
          <a:xfrm rot="288824">
            <a:off x="3844416" y="3146821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324083-4FB4-D047-AC56-125FFB20214F}"/>
              </a:ext>
            </a:extLst>
          </p:cNvPr>
          <p:cNvSpPr/>
          <p:nvPr/>
        </p:nvSpPr>
        <p:spPr>
          <a:xfrm rot="20599386">
            <a:off x="3548344" y="3798972"/>
            <a:ext cx="365459" cy="3472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FEDB3C-ED5F-1F43-B7EA-DC87C8F24EB1}"/>
              </a:ext>
            </a:extLst>
          </p:cNvPr>
          <p:cNvSpPr/>
          <p:nvPr/>
        </p:nvSpPr>
        <p:spPr>
          <a:xfrm rot="1128832">
            <a:off x="2849515" y="3803570"/>
            <a:ext cx="363090" cy="3298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2EA338-855A-3240-AD9A-E97EC61FBD26}"/>
              </a:ext>
            </a:extLst>
          </p:cNvPr>
          <p:cNvCxnSpPr>
            <a:cxnSpLocks/>
            <a:stCxn id="38" idx="1"/>
            <a:endCxn id="36" idx="5"/>
          </p:cNvCxnSpPr>
          <p:nvPr/>
        </p:nvCxnSpPr>
        <p:spPr>
          <a:xfrm flipH="1" flipV="1">
            <a:off x="2923061" y="3444411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378D03-17A8-E94B-BD69-8A790A53BE7A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2912594" y="2970569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E207BB-0E4F-F046-95E9-0609E81708E9}"/>
              </a:ext>
            </a:extLst>
          </p:cNvPr>
          <p:cNvCxnSpPr>
            <a:cxnSpLocks/>
            <a:stCxn id="37" idx="1"/>
            <a:endCxn id="35" idx="6"/>
          </p:cNvCxnSpPr>
          <p:nvPr/>
        </p:nvCxnSpPr>
        <p:spPr>
          <a:xfrm flipH="1" flipV="1">
            <a:off x="3586543" y="2967349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498BED-8858-7C43-872F-F626FFD359BF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2969073" y="3295142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97E200-703C-E14F-9E1E-628F08E02114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>
          <a:xfrm flipH="1">
            <a:off x="3202905" y="4025037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857D4C-0278-4748-8268-DF5EFF17A427}"/>
              </a:ext>
            </a:extLst>
          </p:cNvPr>
          <p:cNvCxnSpPr>
            <a:cxnSpLocks/>
            <a:stCxn id="37" idx="4"/>
            <a:endCxn id="38" idx="7"/>
          </p:cNvCxnSpPr>
          <p:nvPr/>
        </p:nvCxnSpPr>
        <p:spPr>
          <a:xfrm flipH="1">
            <a:off x="3819616" y="3471745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EC9E3A-7D53-7C4C-95D7-7912728CAF99}"/>
              </a:ext>
            </a:extLst>
          </p:cNvPr>
          <p:cNvCxnSpPr>
            <a:cxnSpLocks/>
            <a:stCxn id="39" idx="1"/>
            <a:endCxn id="36" idx="4"/>
          </p:cNvCxnSpPr>
          <p:nvPr/>
        </p:nvCxnSpPr>
        <p:spPr>
          <a:xfrm flipH="1" flipV="1">
            <a:off x="2801513" y="3498121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88CA12-31FF-704F-85EA-ED4276571F6C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3190185" y="3414043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F6403-4B1F-7A41-AF46-9F0B59FEC640}"/>
              </a:ext>
            </a:extLst>
          </p:cNvPr>
          <p:cNvSpPr txBox="1"/>
          <p:nvPr/>
        </p:nvSpPr>
        <p:spPr>
          <a:xfrm>
            <a:off x="4419599" y="3018182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 is not useful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AE36FE-5A55-D64F-9FC0-78EE564FE700}"/>
              </a:ext>
            </a:extLst>
          </p:cNvPr>
          <p:cNvSpPr txBox="1"/>
          <p:nvPr/>
        </p:nvSpPr>
        <p:spPr>
          <a:xfrm>
            <a:off x="641597" y="3041878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Implication: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/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/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8D1F6-D726-6C4E-A318-C1102A2494F3}"/>
              </a:ext>
            </a:extLst>
          </p:cNvPr>
          <p:cNvCxnSpPr>
            <a:cxnSpLocks/>
          </p:cNvCxnSpPr>
          <p:nvPr/>
        </p:nvCxnSpPr>
        <p:spPr>
          <a:xfrm flipH="1">
            <a:off x="2544178" y="3600996"/>
            <a:ext cx="1924049" cy="60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/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/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Storage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Cost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/2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D94CEF-027A-1445-A3D9-0D573BC5FE2E}"/>
              </a:ext>
            </a:extLst>
          </p:cNvPr>
          <p:cNvCxnSpPr>
            <a:cxnSpLocks/>
          </p:cNvCxnSpPr>
          <p:nvPr/>
        </p:nvCxnSpPr>
        <p:spPr bwMode="auto">
          <a:xfrm>
            <a:off x="3669792" y="4917913"/>
            <a:ext cx="4145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4FD633-C664-7940-952B-758AEBE63149}"/>
              </a:ext>
            </a:extLst>
          </p:cNvPr>
          <p:cNvSpPr txBox="1"/>
          <p:nvPr/>
        </p:nvSpPr>
        <p:spPr>
          <a:xfrm>
            <a:off x="4419599" y="4706073"/>
            <a:ext cx="4837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Can be achieved without side information [Wang et al. 2014]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0E3BA50-3C0D-4242-AC9A-A1BADC81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07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75173" y="278271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454831" y="322337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80275" y="320095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84203" y="385310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85374" y="385770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758920" y="349854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748453" y="302470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920110" y="311816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422402" y="302148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804932" y="334927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8038764" y="407917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655475" y="352587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328842" y="311682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637372" y="355225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8026044" y="346817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76357" y="276828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256015" y="320894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81459" y="318652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85387" y="383867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86558" y="384327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598577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536542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659087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629480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559597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566951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565905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633299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571552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594936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656607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554796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593664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BB54292-D959-E541-A78D-E7A7BC8E6F84}"/>
              </a:ext>
            </a:extLst>
          </p:cNvPr>
          <p:cNvSpPr/>
          <p:nvPr/>
        </p:nvSpPr>
        <p:spPr>
          <a:xfrm rot="1275059">
            <a:off x="348585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562640-E0C2-254E-8D8A-B7B0F0EA3DBF}"/>
              </a:ext>
            </a:extLst>
          </p:cNvPr>
          <p:cNvSpPr/>
          <p:nvPr/>
        </p:nvSpPr>
        <p:spPr>
          <a:xfrm rot="21445292">
            <a:off x="286550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1296E1-F938-8240-A7D7-B99CF6DB6656}"/>
              </a:ext>
            </a:extLst>
          </p:cNvPr>
          <p:cNvSpPr/>
          <p:nvPr/>
        </p:nvSpPr>
        <p:spPr>
          <a:xfrm rot="288824">
            <a:off x="409095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7F2847-60B1-FB4A-89D8-804494AC8322}"/>
              </a:ext>
            </a:extLst>
          </p:cNvPr>
          <p:cNvSpPr/>
          <p:nvPr/>
        </p:nvSpPr>
        <p:spPr>
          <a:xfrm rot="20599386">
            <a:off x="379488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4D7322-6BD2-5949-9686-17B1BD1D6752}"/>
              </a:ext>
            </a:extLst>
          </p:cNvPr>
          <p:cNvSpPr/>
          <p:nvPr/>
        </p:nvSpPr>
        <p:spPr>
          <a:xfrm rot="1128832">
            <a:off x="309605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96C0949-0873-5047-895B-0A84D071E397}"/>
              </a:ext>
            </a:extLst>
          </p:cNvPr>
          <p:cNvCxnSpPr>
            <a:cxnSpLocks/>
            <a:stCxn id="53" idx="1"/>
            <a:endCxn id="48" idx="5"/>
          </p:cNvCxnSpPr>
          <p:nvPr/>
        </p:nvCxnSpPr>
        <p:spPr>
          <a:xfrm flipH="1" flipV="1">
            <a:off x="316959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12046D-05F1-F94A-B2E6-1673D245F00F}"/>
              </a:ext>
            </a:extLst>
          </p:cNvPr>
          <p:cNvCxnSpPr>
            <a:cxnSpLocks/>
            <a:stCxn id="47" idx="3"/>
            <a:endCxn id="48" idx="7"/>
          </p:cNvCxnSpPr>
          <p:nvPr/>
        </p:nvCxnSpPr>
        <p:spPr>
          <a:xfrm flipH="1">
            <a:off x="315913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DF4E78-2C9D-2147-9347-79DBD19C8B11}"/>
              </a:ext>
            </a:extLst>
          </p:cNvPr>
          <p:cNvCxnSpPr>
            <a:cxnSpLocks/>
            <a:stCxn id="50" idx="1"/>
            <a:endCxn id="47" idx="6"/>
          </p:cNvCxnSpPr>
          <p:nvPr/>
        </p:nvCxnSpPr>
        <p:spPr>
          <a:xfrm flipH="1" flipV="1">
            <a:off x="383307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E9FB79-C30C-6348-B602-B764BAECA2A6}"/>
              </a:ext>
            </a:extLst>
          </p:cNvPr>
          <p:cNvCxnSpPr>
            <a:cxnSpLocks/>
            <a:stCxn id="50" idx="2"/>
            <a:endCxn id="48" idx="6"/>
          </p:cNvCxnSpPr>
          <p:nvPr/>
        </p:nvCxnSpPr>
        <p:spPr>
          <a:xfrm flipH="1">
            <a:off x="321560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E35126-2023-5649-BCFE-3D5620E70311}"/>
              </a:ext>
            </a:extLst>
          </p:cNvPr>
          <p:cNvCxnSpPr>
            <a:cxnSpLocks/>
            <a:stCxn id="53" idx="2"/>
            <a:endCxn id="54" idx="6"/>
          </p:cNvCxnSpPr>
          <p:nvPr/>
        </p:nvCxnSpPr>
        <p:spPr>
          <a:xfrm flipH="1">
            <a:off x="344944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000047-AF57-4B40-A782-E05CBB61C393}"/>
              </a:ext>
            </a:extLst>
          </p:cNvPr>
          <p:cNvCxnSpPr>
            <a:cxnSpLocks/>
            <a:stCxn id="50" idx="4"/>
            <a:endCxn id="53" idx="7"/>
          </p:cNvCxnSpPr>
          <p:nvPr/>
        </p:nvCxnSpPr>
        <p:spPr>
          <a:xfrm flipH="1">
            <a:off x="406615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863144-CA0C-2A45-B8EA-95E06B49C078}"/>
              </a:ext>
            </a:extLst>
          </p:cNvPr>
          <p:cNvCxnSpPr>
            <a:cxnSpLocks/>
            <a:stCxn id="54" idx="1"/>
            <a:endCxn id="48" idx="4"/>
          </p:cNvCxnSpPr>
          <p:nvPr/>
        </p:nvCxnSpPr>
        <p:spPr>
          <a:xfrm flipH="1" flipV="1">
            <a:off x="304804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2E3421-D8E3-F343-8D2C-8B345DEFFA9A}"/>
              </a:ext>
            </a:extLst>
          </p:cNvPr>
          <p:cNvCxnSpPr>
            <a:cxnSpLocks/>
            <a:stCxn id="50" idx="3"/>
            <a:endCxn id="54" idx="7"/>
          </p:cNvCxnSpPr>
          <p:nvPr/>
        </p:nvCxnSpPr>
        <p:spPr>
          <a:xfrm flipH="1">
            <a:off x="343672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9B9DDB1-2319-1548-90AA-93C68D8AFCF8}"/>
              </a:ext>
            </a:extLst>
          </p:cNvPr>
          <p:cNvSpPr txBox="1"/>
          <p:nvPr/>
        </p:nvSpPr>
        <p:spPr>
          <a:xfrm>
            <a:off x="2637522" y="4401331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A11319-05A5-A846-8C04-2CF81E521A7F}"/>
              </a:ext>
            </a:extLst>
          </p:cNvPr>
          <p:cNvSpPr txBox="1"/>
          <p:nvPr/>
        </p:nvSpPr>
        <p:spPr>
          <a:xfrm>
            <a:off x="5280311" y="4441420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0E5D09-40DF-F34D-80E9-2AD352A12EEE}"/>
              </a:ext>
            </a:extLst>
          </p:cNvPr>
          <p:cNvSpPr txBox="1"/>
          <p:nvPr/>
        </p:nvSpPr>
        <p:spPr>
          <a:xfrm>
            <a:off x="1865800" y="5615205"/>
            <a:ext cx="8773718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A careful study of the network topology is necessary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ED04D7-0747-F148-BFC1-337E1871725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0F6737-F080-5D42-B9D9-1F2D7B310C9F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5830707" y="315949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/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2">
            <a:extLst>
              <a:ext uri="{FF2B5EF4-FFF2-40B4-BE49-F238E27FC236}">
                <a16:creationId xmlns:a16="http://schemas.microsoft.com/office/drawing/2014/main" id="{9392976B-EABB-CE41-9EC7-CF53D5A7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Amazon Web Services (AWS)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C1EBC-6316-3B44-899E-572DD959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" y="4550021"/>
            <a:ext cx="7224583" cy="169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A5C2-780C-8F4A-B0BB-3BD79503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2" y="1172934"/>
            <a:ext cx="6567055" cy="3360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DFFD03-40F7-FA46-B989-93D884BA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4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AWS Inter-Region Latency</a:t>
            </a:r>
          </a:p>
          <a:p>
            <a:br>
              <a:rPr lang="en-US" dirty="0"/>
            </a:br>
            <a:endParaRPr lang="en-US" dirty="0"/>
          </a:p>
          <a:p>
            <a:endParaRPr lang="en-US" sz="3200" dirty="0">
              <a:solidFill>
                <a:srgbClr val="02489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0105C-2162-624E-9024-BCFDC398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2" y="1188997"/>
            <a:ext cx="6983237" cy="3613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62207-E2BB-A345-B637-CCA8F9E5F056}"/>
              </a:ext>
            </a:extLst>
          </p:cNvPr>
          <p:cNvSpPr txBox="1"/>
          <p:nvPr/>
        </p:nvSpPr>
        <p:spPr>
          <a:xfrm>
            <a:off x="2478652" y="4733096"/>
            <a:ext cx="44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https://www.cloudping.co/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/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An edge exists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if the latency between them</a:t>
                </a:r>
              </a:p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maximum allowable latency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blipFill>
                <a:blip r:embed="rId5"/>
                <a:stretch>
                  <a:fillRect l="-786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17681C4-5237-DC48-8E59-CFBC17F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Client must get the </a:t>
            </a:r>
            <a:r>
              <a:rPr lang="en-US" sz="2400" i="1" dirty="0">
                <a:solidFill>
                  <a:srgbClr val="FF0000"/>
                </a:solidFill>
              </a:rPr>
              <a:t>latest possible version</a:t>
            </a:r>
            <a:r>
              <a:rPr lang="en-US" sz="2400" dirty="0">
                <a:solidFill>
                  <a:srgbClr val="FF0000"/>
                </a:solidFill>
              </a:rPr>
              <a:t> of the data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 [Lamport 1979, ABD 1995].</a:t>
            </a:r>
          </a:p>
          <a:p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053959-5628-EA44-929A-038AE2E77357}"/>
              </a:ext>
            </a:extLst>
          </p:cNvPr>
          <p:cNvCxnSpPr/>
          <p:nvPr/>
        </p:nvCxnSpPr>
        <p:spPr bwMode="auto">
          <a:xfrm flipH="1">
            <a:off x="5194053" y="4630420"/>
            <a:ext cx="901131" cy="5422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C9807-83F3-904B-B179-F7C3749D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373712" y="4873767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/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Read client: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reads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blipFill>
                <a:blip r:embed="rId4"/>
                <a:stretch>
                  <a:fillRect l="-320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03D4498-6552-D149-83D3-2046279F0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048" y="4542797"/>
            <a:ext cx="2571844" cy="156574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6C0631F-5D69-9F46-B80F-795090BE90C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2BF31B-1357-D640-BDB6-B8933C3A2B02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0C7F4F3B-6AFC-8F4F-98AC-D72EB36D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1132561"/>
            <a:ext cx="8647933" cy="44230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Discussion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42414B-CCFC-6744-B1AB-09D9AF42DDFF}"/>
              </a:ext>
            </a:extLst>
          </p:cNvPr>
          <p:cNvSpPr txBox="1"/>
          <p:nvPr/>
        </p:nvSpPr>
        <p:spPr>
          <a:xfrm>
            <a:off x="7384484" y="1640868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181778B-5359-7346-B810-A9B914ED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150206"/>
            <a:ext cx="9144000" cy="7040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9857137-60D7-9C4F-AE02-C16D6F2AFE67}"/>
              </a:ext>
            </a:extLst>
          </p:cNvPr>
          <p:cNvSpPr txBox="1"/>
          <p:nvPr/>
        </p:nvSpPr>
        <p:spPr>
          <a:xfrm>
            <a:off x="0" y="1323377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3E09B7-9C75-9D44-B7AF-9E31F649BEDA}"/>
              </a:ext>
            </a:extLst>
          </p:cNvPr>
          <p:cNvSpPr/>
          <p:nvPr/>
        </p:nvSpPr>
        <p:spPr>
          <a:xfrm rot="1275059">
            <a:off x="8075173" y="297969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8E668F-2E6D-7C41-B926-42FA30637A23}"/>
              </a:ext>
            </a:extLst>
          </p:cNvPr>
          <p:cNvSpPr/>
          <p:nvPr/>
        </p:nvSpPr>
        <p:spPr>
          <a:xfrm rot="21445292">
            <a:off x="7454831" y="342035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9FB7ED-ED20-2745-A81E-1E8AD56C1D22}"/>
              </a:ext>
            </a:extLst>
          </p:cNvPr>
          <p:cNvSpPr/>
          <p:nvPr/>
        </p:nvSpPr>
        <p:spPr>
          <a:xfrm rot="288824">
            <a:off x="8680275" y="339793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26A9B0-97EB-5541-9DFB-A9E3FE8C7749}"/>
              </a:ext>
            </a:extLst>
          </p:cNvPr>
          <p:cNvSpPr/>
          <p:nvPr/>
        </p:nvSpPr>
        <p:spPr>
          <a:xfrm rot="20599386">
            <a:off x="8384203" y="405008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9F35DD-374B-DC4A-8D98-782481CD350D}"/>
              </a:ext>
            </a:extLst>
          </p:cNvPr>
          <p:cNvSpPr/>
          <p:nvPr/>
        </p:nvSpPr>
        <p:spPr>
          <a:xfrm rot="1128832">
            <a:off x="7685374" y="405468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3D5B2D-0B07-3B40-A1F8-A5AABAF76246}"/>
              </a:ext>
            </a:extLst>
          </p:cNvPr>
          <p:cNvCxnSpPr>
            <a:cxnSpLocks/>
            <a:stCxn id="43" idx="1"/>
            <a:endCxn id="41" idx="5"/>
          </p:cNvCxnSpPr>
          <p:nvPr/>
        </p:nvCxnSpPr>
        <p:spPr>
          <a:xfrm flipH="1" flipV="1">
            <a:off x="7758920" y="369552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14131E-9286-7649-8227-33CD215EC540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7748453" y="322168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A49EF3-B6C4-1D44-8503-3EC7A9F880AA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 flipH="1">
            <a:off x="7920110" y="331514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014F94-03FF-5845-891E-EDA7F94B03E3}"/>
              </a:ext>
            </a:extLst>
          </p:cNvPr>
          <p:cNvCxnSpPr>
            <a:cxnSpLocks/>
            <a:stCxn id="42" idx="1"/>
            <a:endCxn id="40" idx="6"/>
          </p:cNvCxnSpPr>
          <p:nvPr/>
        </p:nvCxnSpPr>
        <p:spPr>
          <a:xfrm flipH="1" flipV="1">
            <a:off x="8422402" y="321846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9D56A8-6F4B-1847-BAF7-913447B7F09B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>
            <a:off x="7804932" y="354625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82817D-A328-B24B-A8E4-16A7A6DA8DA0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8038764" y="427615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018B5A7-14FD-4D4B-BBA5-7FED6A6F618D}"/>
              </a:ext>
            </a:extLst>
          </p:cNvPr>
          <p:cNvCxnSpPr>
            <a:cxnSpLocks/>
            <a:stCxn id="42" idx="4"/>
            <a:endCxn id="43" idx="7"/>
          </p:cNvCxnSpPr>
          <p:nvPr/>
        </p:nvCxnSpPr>
        <p:spPr>
          <a:xfrm flipH="1">
            <a:off x="8655475" y="372286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860668-14C9-A947-B548-7BD55AE6676A}"/>
              </a:ext>
            </a:extLst>
          </p:cNvPr>
          <p:cNvCxnSpPr>
            <a:cxnSpLocks/>
            <a:stCxn id="40" idx="5"/>
            <a:endCxn id="43" idx="0"/>
          </p:cNvCxnSpPr>
          <p:nvPr/>
        </p:nvCxnSpPr>
        <p:spPr>
          <a:xfrm>
            <a:off x="8328842" y="3313810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314872-A7AE-5E46-87CA-3CA39CF280BE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>
          <a:xfrm flipH="1" flipV="1">
            <a:off x="7637372" y="374923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DE67BB-9E6D-704B-8A0E-69CA15C9E691}"/>
              </a:ext>
            </a:extLst>
          </p:cNvPr>
          <p:cNvCxnSpPr>
            <a:cxnSpLocks/>
            <a:stCxn id="42" idx="3"/>
            <a:endCxn id="44" idx="7"/>
          </p:cNvCxnSpPr>
          <p:nvPr/>
        </p:nvCxnSpPr>
        <p:spPr>
          <a:xfrm flipH="1">
            <a:off x="8026044" y="366515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E0A0224-AB36-1141-BE70-1E7ED228D550}"/>
              </a:ext>
            </a:extLst>
          </p:cNvPr>
          <p:cNvSpPr/>
          <p:nvPr/>
        </p:nvSpPr>
        <p:spPr>
          <a:xfrm rot="1275059">
            <a:off x="876357" y="2965268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B27E0C-40A0-1F40-AFE6-7D49BD93B221}"/>
              </a:ext>
            </a:extLst>
          </p:cNvPr>
          <p:cNvSpPr/>
          <p:nvPr/>
        </p:nvSpPr>
        <p:spPr>
          <a:xfrm rot="21445292">
            <a:off x="256015" y="3405927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FCD9B5-133D-A24C-8854-D290E0A4A009}"/>
              </a:ext>
            </a:extLst>
          </p:cNvPr>
          <p:cNvSpPr/>
          <p:nvPr/>
        </p:nvSpPr>
        <p:spPr>
          <a:xfrm rot="288824">
            <a:off x="1481459" y="3383509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336D1D-1E2E-9846-8E56-8AB9E0126E8A}"/>
              </a:ext>
            </a:extLst>
          </p:cNvPr>
          <p:cNvSpPr/>
          <p:nvPr/>
        </p:nvSpPr>
        <p:spPr>
          <a:xfrm rot="20599386">
            <a:off x="1185387" y="4035660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FFCA73-F526-B343-AD0A-3E8480D19C9D}"/>
              </a:ext>
            </a:extLst>
          </p:cNvPr>
          <p:cNvSpPr/>
          <p:nvPr/>
        </p:nvSpPr>
        <p:spPr>
          <a:xfrm rot="1128832">
            <a:off x="486558" y="4040258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268194-A036-7044-B3B0-B2D4023179C2}"/>
              </a:ext>
            </a:extLst>
          </p:cNvPr>
          <p:cNvSpPr/>
          <p:nvPr/>
        </p:nvSpPr>
        <p:spPr>
          <a:xfrm rot="1275059">
            <a:off x="598577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A21933-374C-F546-B781-DF37BD9970BD}"/>
              </a:ext>
            </a:extLst>
          </p:cNvPr>
          <p:cNvSpPr/>
          <p:nvPr/>
        </p:nvSpPr>
        <p:spPr>
          <a:xfrm rot="21445292">
            <a:off x="536542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D6EAC7-C87B-2C4B-BBCF-842141EE936A}"/>
              </a:ext>
            </a:extLst>
          </p:cNvPr>
          <p:cNvSpPr/>
          <p:nvPr/>
        </p:nvSpPr>
        <p:spPr>
          <a:xfrm rot="288824">
            <a:off x="659087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ACF095-CBB5-E148-AAAF-181A70A88B97}"/>
              </a:ext>
            </a:extLst>
          </p:cNvPr>
          <p:cNvSpPr/>
          <p:nvPr/>
        </p:nvSpPr>
        <p:spPr>
          <a:xfrm rot="20599386">
            <a:off x="629480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6E0ABF-E807-924A-ADB3-1C1D09F93CE7}"/>
              </a:ext>
            </a:extLst>
          </p:cNvPr>
          <p:cNvSpPr/>
          <p:nvPr/>
        </p:nvSpPr>
        <p:spPr>
          <a:xfrm rot="1128832">
            <a:off x="559597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DC9E80-4ADE-7244-BD9A-4505643566A3}"/>
              </a:ext>
            </a:extLst>
          </p:cNvPr>
          <p:cNvCxnSpPr>
            <a:cxnSpLocks/>
            <a:stCxn id="63" idx="1"/>
            <a:endCxn id="61" idx="5"/>
          </p:cNvCxnSpPr>
          <p:nvPr/>
        </p:nvCxnSpPr>
        <p:spPr>
          <a:xfrm flipH="1" flipV="1">
            <a:off x="566951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D23624-48E8-6746-A542-4791BF1694F1}"/>
              </a:ext>
            </a:extLst>
          </p:cNvPr>
          <p:cNvCxnSpPr>
            <a:cxnSpLocks/>
            <a:stCxn id="60" idx="3"/>
            <a:endCxn id="61" idx="7"/>
          </p:cNvCxnSpPr>
          <p:nvPr/>
        </p:nvCxnSpPr>
        <p:spPr>
          <a:xfrm flipH="1">
            <a:off x="565905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C62523-3FE8-C44D-B2C9-4A7C4A475459}"/>
              </a:ext>
            </a:extLst>
          </p:cNvPr>
          <p:cNvCxnSpPr>
            <a:cxnSpLocks/>
            <a:stCxn id="62" idx="1"/>
            <a:endCxn id="60" idx="6"/>
          </p:cNvCxnSpPr>
          <p:nvPr/>
        </p:nvCxnSpPr>
        <p:spPr>
          <a:xfrm flipH="1" flipV="1">
            <a:off x="633299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9C303B-7C98-714A-A14F-5C2AC600A0B3}"/>
              </a:ext>
            </a:extLst>
          </p:cNvPr>
          <p:cNvCxnSpPr>
            <a:cxnSpLocks/>
            <a:stCxn id="62" idx="2"/>
            <a:endCxn id="61" idx="6"/>
          </p:cNvCxnSpPr>
          <p:nvPr/>
        </p:nvCxnSpPr>
        <p:spPr>
          <a:xfrm flipH="1">
            <a:off x="571552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AE89F7-3DBC-8242-A871-784B7036B10F}"/>
              </a:ext>
            </a:extLst>
          </p:cNvPr>
          <p:cNvCxnSpPr>
            <a:cxnSpLocks/>
            <a:stCxn id="63" idx="2"/>
            <a:endCxn id="64" idx="6"/>
          </p:cNvCxnSpPr>
          <p:nvPr/>
        </p:nvCxnSpPr>
        <p:spPr>
          <a:xfrm flipH="1">
            <a:off x="594936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C55A-88A7-3447-AD18-AD86BFEDE5EB}"/>
              </a:ext>
            </a:extLst>
          </p:cNvPr>
          <p:cNvCxnSpPr>
            <a:cxnSpLocks/>
            <a:stCxn id="62" idx="4"/>
            <a:endCxn id="63" idx="7"/>
          </p:cNvCxnSpPr>
          <p:nvPr/>
        </p:nvCxnSpPr>
        <p:spPr>
          <a:xfrm flipH="1">
            <a:off x="656607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0DE158-7A98-5741-975F-33F39E6259C7}"/>
              </a:ext>
            </a:extLst>
          </p:cNvPr>
          <p:cNvCxnSpPr>
            <a:cxnSpLocks/>
            <a:stCxn id="64" idx="1"/>
            <a:endCxn id="61" idx="4"/>
          </p:cNvCxnSpPr>
          <p:nvPr/>
        </p:nvCxnSpPr>
        <p:spPr>
          <a:xfrm flipH="1" flipV="1">
            <a:off x="554796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0C4A363-E45C-B24E-83D8-12041C552CC6}"/>
              </a:ext>
            </a:extLst>
          </p:cNvPr>
          <p:cNvCxnSpPr>
            <a:cxnSpLocks/>
            <a:stCxn id="62" idx="3"/>
            <a:endCxn id="64" idx="7"/>
          </p:cNvCxnSpPr>
          <p:nvPr/>
        </p:nvCxnSpPr>
        <p:spPr>
          <a:xfrm flipH="1">
            <a:off x="593664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7094C47-762C-CB41-9955-A0B1571710CF}"/>
              </a:ext>
            </a:extLst>
          </p:cNvPr>
          <p:cNvSpPr/>
          <p:nvPr/>
        </p:nvSpPr>
        <p:spPr>
          <a:xfrm rot="1275059">
            <a:off x="348585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BBE59A-ADB8-5E4D-A1D3-042238A27116}"/>
              </a:ext>
            </a:extLst>
          </p:cNvPr>
          <p:cNvSpPr/>
          <p:nvPr/>
        </p:nvSpPr>
        <p:spPr>
          <a:xfrm rot="21445292">
            <a:off x="286550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C125B3-922A-0446-88CE-6D358F693D89}"/>
              </a:ext>
            </a:extLst>
          </p:cNvPr>
          <p:cNvSpPr/>
          <p:nvPr/>
        </p:nvSpPr>
        <p:spPr>
          <a:xfrm rot="288824">
            <a:off x="409095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48F40C-C0B9-AB47-8C68-4221A07A1433}"/>
              </a:ext>
            </a:extLst>
          </p:cNvPr>
          <p:cNvSpPr/>
          <p:nvPr/>
        </p:nvSpPr>
        <p:spPr>
          <a:xfrm rot="20599386">
            <a:off x="379488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26C918-B3DA-6646-BAE1-98E9EBACECDF}"/>
              </a:ext>
            </a:extLst>
          </p:cNvPr>
          <p:cNvSpPr/>
          <p:nvPr/>
        </p:nvSpPr>
        <p:spPr>
          <a:xfrm rot="1128832">
            <a:off x="309605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16628C1-1B93-1E44-9011-437F0FF92711}"/>
              </a:ext>
            </a:extLst>
          </p:cNvPr>
          <p:cNvCxnSpPr>
            <a:cxnSpLocks/>
            <a:stCxn id="76" idx="1"/>
            <a:endCxn id="74" idx="5"/>
          </p:cNvCxnSpPr>
          <p:nvPr/>
        </p:nvCxnSpPr>
        <p:spPr>
          <a:xfrm flipH="1" flipV="1">
            <a:off x="316959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1B9F36-5927-8C40-B74D-4C2400ABA2D1}"/>
              </a:ext>
            </a:extLst>
          </p:cNvPr>
          <p:cNvCxnSpPr>
            <a:cxnSpLocks/>
            <a:stCxn id="73" idx="3"/>
            <a:endCxn id="74" idx="7"/>
          </p:cNvCxnSpPr>
          <p:nvPr/>
        </p:nvCxnSpPr>
        <p:spPr>
          <a:xfrm flipH="1">
            <a:off x="315913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114A3A-6ACF-BA46-9AD9-8486009F450B}"/>
              </a:ext>
            </a:extLst>
          </p:cNvPr>
          <p:cNvCxnSpPr>
            <a:cxnSpLocks/>
            <a:stCxn id="75" idx="1"/>
            <a:endCxn id="73" idx="6"/>
          </p:cNvCxnSpPr>
          <p:nvPr/>
        </p:nvCxnSpPr>
        <p:spPr>
          <a:xfrm flipH="1" flipV="1">
            <a:off x="383307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A2C218-CCBD-E245-B956-B5A78153E092}"/>
              </a:ext>
            </a:extLst>
          </p:cNvPr>
          <p:cNvCxnSpPr>
            <a:cxnSpLocks/>
            <a:stCxn id="75" idx="2"/>
            <a:endCxn id="74" idx="6"/>
          </p:cNvCxnSpPr>
          <p:nvPr/>
        </p:nvCxnSpPr>
        <p:spPr>
          <a:xfrm flipH="1">
            <a:off x="321560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ECB269-D6DF-C54B-AB47-A39AC6CFA0E8}"/>
              </a:ext>
            </a:extLst>
          </p:cNvPr>
          <p:cNvCxnSpPr>
            <a:cxnSpLocks/>
            <a:stCxn id="76" idx="2"/>
            <a:endCxn id="77" idx="6"/>
          </p:cNvCxnSpPr>
          <p:nvPr/>
        </p:nvCxnSpPr>
        <p:spPr>
          <a:xfrm flipH="1">
            <a:off x="344944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832E16-B8FB-3F4F-BC60-CF304B003E1B}"/>
              </a:ext>
            </a:extLst>
          </p:cNvPr>
          <p:cNvCxnSpPr>
            <a:cxnSpLocks/>
            <a:stCxn id="75" idx="4"/>
            <a:endCxn id="76" idx="7"/>
          </p:cNvCxnSpPr>
          <p:nvPr/>
        </p:nvCxnSpPr>
        <p:spPr>
          <a:xfrm flipH="1">
            <a:off x="406615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E9F3F6-AAED-9F46-9C94-FCD917E1759E}"/>
              </a:ext>
            </a:extLst>
          </p:cNvPr>
          <p:cNvCxnSpPr>
            <a:cxnSpLocks/>
            <a:stCxn id="77" idx="1"/>
            <a:endCxn id="74" idx="4"/>
          </p:cNvCxnSpPr>
          <p:nvPr/>
        </p:nvCxnSpPr>
        <p:spPr>
          <a:xfrm flipH="1" flipV="1">
            <a:off x="304804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770824-908F-3744-B5ED-8B4E56778194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343672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9F477D-2AE2-2D4B-BB37-B31EE51F6062}"/>
              </a:ext>
            </a:extLst>
          </p:cNvPr>
          <p:cNvSpPr txBox="1"/>
          <p:nvPr/>
        </p:nvSpPr>
        <p:spPr>
          <a:xfrm>
            <a:off x="2637522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B0AF7-DD00-3441-8EE4-7FAEE54641F8}"/>
              </a:ext>
            </a:extLst>
          </p:cNvPr>
          <p:cNvSpPr txBox="1"/>
          <p:nvPr/>
        </p:nvSpPr>
        <p:spPr>
          <a:xfrm>
            <a:off x="3439766" y="1652267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07622A-B321-734D-8D95-A682BD862564}"/>
              </a:ext>
            </a:extLst>
          </p:cNvPr>
          <p:cNvCxnSpPr>
            <a:cxnSpLocks/>
            <a:stCxn id="60" idx="4"/>
            <a:endCxn id="64" idx="0"/>
          </p:cNvCxnSpPr>
          <p:nvPr/>
        </p:nvCxnSpPr>
        <p:spPr>
          <a:xfrm flipH="1">
            <a:off x="5830707" y="335647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A09C56F-9066-CB42-8FBB-F1C38277DCA2}"/>
              </a:ext>
            </a:extLst>
          </p:cNvPr>
          <p:cNvSpPr txBox="1"/>
          <p:nvPr/>
        </p:nvSpPr>
        <p:spPr>
          <a:xfrm>
            <a:off x="5329180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/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D56769F3-738E-B348-9B21-C45E1D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18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305" y="2356268"/>
            <a:ext cx="7772400" cy="698886"/>
          </a:xfrm>
        </p:spPr>
        <p:txBody>
          <a:bodyPr/>
          <a:lstStyle/>
          <a:p>
            <a:r>
              <a:rPr lang="en-US" sz="3600" i="1" dirty="0"/>
              <a:t>Questions?</a:t>
            </a:r>
            <a:br>
              <a:rPr lang="en-US" sz="3600" i="1" dirty="0"/>
            </a:br>
            <a:r>
              <a:rPr lang="en-US" sz="3600" i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48E93-28DD-9D4D-B594-CB9A5879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/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195EAEE7-7140-6547-ABA5-34DFB85C4FF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2C19552-1B30-7648-907F-0BD70F40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7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EB91116-4BDA-0947-A952-20BFA1D7B4F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CF4FF29-CF4E-7C4B-95AE-6AFE608D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67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&#10;\pagestyle{empty}&#10;\usepackage{times}&#10;\usepackage{color}&#10;\usepackage{mathptm}&#10;&#10;\usepackage{epsfig}&#10;\usepackage{array}&#10;\usepackage{amsmath}&#10;\usepackage{graphicx}&#10;\usepackage{psfrag}&#10;&#10;&#10;%%defs added by BAM&#10;\newcommand{\st}{\ensuremath{\colon}}&#10;\newcommand{\vect}[1]{\ensuremath{\mathbf{#1}}}&#10;\newcommand{\grad}[1]{\ensuremath{\nabla{#1}}}&#10;\newcommand{\eqdef}{\doteq}&#10;\newcommand{\set}[1]{\ensuremath{\mathcal{#1}}}&#10;\newcommand{\norm}[1]{\|{#1}\|}&#10;\DeclareMathOperator{\diag}{diag}&#10;\DeclareMathOperator{\sgn}{sgn}&#10;%%%%%%%&#10;\newtheorem{theorem}{Theorem}&#10;\newcommand{\be}{\begin{equation}}&#10;\newcommand{\ee}{\end{equation}}&#10;\newcommand{\bean}{\begin{eqnarray*}}&#10;\newcommand{\eean}{\end{eqnarray*}}&#10;\newcommand{\ol}{\overline}&#10;\newcommand{\ul}{\underline}&#10;\newcommand{\sR}{{\bf R}}&#10;\newcommand{\alp}{\alpha}&#10;\newcommand{\ve}{\varepsilon}&#10;\newcommand{\lam}{\lambda}&#10;\newcommand{\om}{\omega}&#10;\newcommand{\cX}{{\cal X}}&#10;\newcommand{\cD}{{\cal D}}&#10;\newcommand{\cP}{{\cal P}}&#10;\newcommand{\cA}{{\cal A}}&#10;\newcommand{\cF}{{\cal F}}&#10;\newcommand{\cE}{{\cal E}}&#10;\newcommand{\cC}{{\cal C}}&#10;\newcommand{\cU}{{\cal U}}&#10;\newcommand{\cS}{{\cal S}}&#10;\newcommand{\cR}{{\cal R}}&#10;\newcommand{\cT}{{\cal T}}&#10;\newcommand{\cL}{{\cal L}}&#10;\newcommand{\cI}{{\cal I}}&#10;\newcommand{\dA}{{\Delta A}}&#10;\newcommand{\da}{\delta a}&#10;\newcommand{\wh}{\widehat}&#10;\newcommand{\wt}{\widetilde}&#10;\newcommand{\pa}{{\bf p}}&#10;\newcommand{\Prob}{\wh{\rm P}}&#10;\newcommand{\A}{\mbox{~}}&#10;\newcommand{\mx}{\mathbf{x}}&#10;\newcommand{\bin}{\ensuremath{b^\mathrm{bin}}}&#10;&#10;%%% redefine \sR&#10;%\renewcommand{\sR}{\ensuremath{\Rset}}&#10;&#10;&#10;\begin{document}&#10;&#10;&#10;\end{document}&#10;"/>
  <p:tag name="TEX2PS" val="latex $(base).tex; dvips -D $(res) -E -o $(base).ps $(base).dvi"/>
  <p:tag name="TEX2PSBATCH" val="latex --interaction=nonstopmode $(base).tex; dvips -D $(res) -E -o $(base).ps $(base).dvi"/>
  <p:tag name="DEFAULTFONTSIZE" val="10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1"/>
  <p:tag name="DEFAULTWIDTH" val="509"/>
  <p:tag name="DEFAULTHEIGHT" val="635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55985</TotalTime>
  <Words>3140</Words>
  <Application>Microsoft Macintosh PowerPoint</Application>
  <PresentationFormat>On-screen Show (4:3)</PresentationFormat>
  <Paragraphs>977</Paragraphs>
  <Slides>71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Times New Roman</vt:lpstr>
      <vt:lpstr>Default Design</vt:lpstr>
      <vt:lpstr>Erasure-Coded Key-Value Stores with Side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Thank You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Traffic Engineering in  Computer Networks</dc:title>
  <dc:creator>Constantino Lagoa</dc:creator>
  <cp:lastModifiedBy>Ramy Ali</cp:lastModifiedBy>
  <cp:revision>1080</cp:revision>
  <cp:lastPrinted>2017-11-28T15:09:18Z</cp:lastPrinted>
  <dcterms:created xsi:type="dcterms:W3CDTF">2002-03-01T02:52:32Z</dcterms:created>
  <dcterms:modified xsi:type="dcterms:W3CDTF">2020-10-26T18:59:35Z</dcterms:modified>
</cp:coreProperties>
</file>